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56" r:id="rId2"/>
    <p:sldId id="274" r:id="rId3"/>
    <p:sldId id="341" r:id="rId4"/>
    <p:sldId id="342" r:id="rId5"/>
    <p:sldId id="343" r:id="rId6"/>
    <p:sldId id="290" r:id="rId7"/>
    <p:sldId id="361" r:id="rId8"/>
    <p:sldId id="358" r:id="rId9"/>
    <p:sldId id="345" r:id="rId10"/>
    <p:sldId id="335" r:id="rId11"/>
    <p:sldId id="296" r:id="rId12"/>
    <p:sldId id="304" r:id="rId13"/>
    <p:sldId id="315" r:id="rId14"/>
    <p:sldId id="302" r:id="rId15"/>
    <p:sldId id="334" r:id="rId16"/>
    <p:sldId id="346" r:id="rId17"/>
    <p:sldId id="347" r:id="rId18"/>
    <p:sldId id="348" r:id="rId19"/>
    <p:sldId id="349" r:id="rId20"/>
    <p:sldId id="350" r:id="rId21"/>
    <p:sldId id="352" r:id="rId22"/>
    <p:sldId id="351" r:id="rId23"/>
    <p:sldId id="354" r:id="rId24"/>
    <p:sldId id="360" r:id="rId25"/>
  </p:sldIdLst>
  <p:sldSz cx="18288000" cy="10287000"/>
  <p:notesSz cx="6669088" cy="9872663"/>
  <p:embeddedFontLst>
    <p:embeddedFont>
      <p:font typeface="Assistant" pitchFamily="2" charset="-79"/>
      <p:regular r:id="rId28"/>
      <p:bold r:id="rId29"/>
    </p:embeddedFont>
    <p:embeddedFont>
      <p:font typeface="Assistant Bold" charset="-79"/>
      <p:regular r:id="rId30"/>
      <p:bold r:id="rId31"/>
    </p:embeddedFont>
    <p:embeddedFont>
      <p:font typeface="Bahnschrift" panose="020B0502040204020203" pitchFamily="34" charset="0"/>
      <p:regular r:id="rId32"/>
      <p:bold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Cambria" panose="02040503050406030204" pitchFamily="18" charset="0"/>
      <p:regular r:id="rId38"/>
      <p:bold r:id="rId39"/>
      <p:italic r:id="rId40"/>
      <p:boldItalic r:id="rId41"/>
    </p:embeddedFont>
    <p:embeddedFont>
      <p:font typeface="Cormorant Garamond" panose="020B0604020202020204" charset="0"/>
      <p:bold r:id="rId42"/>
    </p:embeddedFont>
    <p:embeddedFont>
      <p:font typeface="Rockwell" panose="02060603020205020403" pitchFamily="18" charset="0"/>
      <p:regular r:id="rId43"/>
      <p:bold r:id="rId44"/>
      <p:italic r:id="rId45"/>
      <p:boldItalic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oijackers, Margo" initials="RM" lastIdx="1" clrIdx="0">
    <p:extLst>
      <p:ext uri="{19B8F6BF-5375-455C-9EA6-DF929625EA0E}">
        <p15:presenceInfo xmlns:p15="http://schemas.microsoft.com/office/powerpoint/2012/main" userId="S::Rooijackers.M@buas.nl::6f34f962-3c0b-4807-8310-839d7dde19f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D8EA2"/>
    <a:srgbClr val="B2AC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2308" autoAdjust="0"/>
  </p:normalViewPr>
  <p:slideViewPr>
    <p:cSldViewPr>
      <p:cViewPr varScale="1">
        <p:scale>
          <a:sx n="41" d="100"/>
          <a:sy n="41" d="100"/>
        </p:scale>
        <p:origin x="820" y="52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98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20" Type="http://schemas.openxmlformats.org/officeDocument/2006/relationships/slide" Target="slides/slide19.xml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4FC12-E499-4F93-9C66-C523171FB8CD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32533-F531-443D-A8B5-E2659C077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95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B7BD97-F93B-4297-9F36-397405EB3BA0}" type="datetimeFigureOut">
              <a:rPr lang="de-AT" smtClean="0"/>
              <a:t>24.10.2022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296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AA7FF-9A7B-4AD7-92E8-770655D940E1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57989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2962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7460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A7FF-9A7B-4AD7-92E8-770655D940E1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71264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A7FF-9A7B-4AD7-92E8-770655D940E1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63948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A7FF-9A7B-4AD7-92E8-770655D940E1}" type="slidenum">
              <a:rPr lang="de-AT" smtClean="0"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22898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A7FF-9A7B-4AD7-92E8-770655D940E1}" type="slidenum">
              <a:rPr lang="de-AT" smtClean="0"/>
              <a:t>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77179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A7FF-9A7B-4AD7-92E8-770655D940E1}" type="slidenum">
              <a:rPr lang="de-AT" smtClean="0"/>
              <a:t>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08560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A7FF-9A7B-4AD7-92E8-770655D940E1}" type="slidenum">
              <a:rPr lang="de-AT" smtClean="0"/>
              <a:t>15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55375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2962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2103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3980C-5F08-4695-AB18-95783FA8547A}" type="datetime1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88BCE-A355-4350-B9B4-686474314926}" type="datetime1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CACEA-3F99-47F7-B5B5-AB012705C8C7}" type="datetime1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EF30-DB98-409F-8544-91A57C9B1446}" type="datetime1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9E89-1C87-4E9C-AFB0-79DB78DD10C5}" type="datetime1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C5B24-AD07-4D8F-8FA0-6CD40F794493}" type="datetime1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B618-AD34-4E5B-8227-CE05B4F11782}" type="datetime1">
              <a:rPr lang="en-US" smtClean="0"/>
              <a:t>10/24/2022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F5FF5-6CEF-4580-B2E9-73170659336D}" type="datetime1">
              <a:rPr lang="en-US" smtClean="0"/>
              <a:t>10/24/2022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62E9B-9C38-43E7-A2A9-225509C8735C}" type="datetime1">
              <a:rPr lang="en-US" smtClean="0"/>
              <a:t>10/24/2022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00" y="933450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BB30-117D-4555-ACE6-16EDC08C4F5F}" type="datetime1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40AD0-B70F-412E-8322-E846B043693D}" type="datetime1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320FD-9300-45A5-B44B-F2295BBEEB2B}" type="datetime1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hyperlink" Target="about:blank" TargetMode="External"/><Relationship Id="rId4" Type="http://schemas.openxmlformats.org/officeDocument/2006/relationships/image" Target="../media/image1.png"/></Relationships>
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VTroVmX3s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hyperlink" Target="https://www.youtube.com/watch?v=_vaxI9QNMEg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9144000" cy="10349781"/>
          </a:xfrm>
          <a:prstGeom prst="rect">
            <a:avLst/>
          </a:prstGeom>
          <a:solidFill>
            <a:srgbClr val="0D8E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9" name="Google Shape;89;p1"/>
          <p:cNvSpPr/>
          <p:nvPr/>
        </p:nvSpPr>
        <p:spPr>
          <a:xfrm>
            <a:off x="6934200" y="9229725"/>
            <a:ext cx="9182100" cy="28575"/>
          </a:xfrm>
          <a:prstGeom prst="rect">
            <a:avLst/>
          </a:prstGeom>
          <a:solidFill>
            <a:srgbClr val="D4C0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0" name="Google Shape;90;p1"/>
          <p:cNvSpPr/>
          <p:nvPr/>
        </p:nvSpPr>
        <p:spPr>
          <a:xfrm>
            <a:off x="1110946" y="5651493"/>
            <a:ext cx="197462" cy="190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91" name="Google Shape;91;p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204863" y="1191678"/>
            <a:ext cx="3985512" cy="1947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l="1591" r="26829"/>
          <a:stretch/>
        </p:blipFill>
        <p:spPr>
          <a:xfrm>
            <a:off x="14696434" y="9301159"/>
            <a:ext cx="3435212" cy="985844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 txBox="1"/>
          <p:nvPr/>
        </p:nvSpPr>
        <p:spPr>
          <a:xfrm>
            <a:off x="501596" y="2944029"/>
            <a:ext cx="8140809" cy="2216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l-PL" sz="4001" b="1" dirty="0">
                <a:solidFill>
                  <a:srgbClr val="FFFFFF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Erasmus</a:t>
            </a:r>
            <a:r>
              <a:rPr lang="my-MM" sz="4001" b="1" dirty="0">
                <a:solidFill>
                  <a:srgbClr val="FFFFFF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နှင့် ပူးပေါင်း၍ အဆင့်မြင့်ပညာကဏ္ဍတွင်</a:t>
            </a:r>
          </a:p>
          <a:p>
            <a:pPr algn="ctr">
              <a:lnSpc>
                <a:spcPct val="120000"/>
              </a:lnSpc>
            </a:pPr>
            <a:r>
              <a:rPr lang="my-MM" sz="4001" b="1" dirty="0">
                <a:solidFill>
                  <a:srgbClr val="FFFFFF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စွမ်းဆောင်ရည် မြှင့်တင်ခြင်း</a:t>
            </a:r>
            <a:endParaRPr sz="4001" dirty="0"/>
          </a:p>
        </p:txBody>
      </p:sp>
      <p:sp>
        <p:nvSpPr>
          <p:cNvPr id="94" name="Google Shape;94;p1"/>
          <p:cNvSpPr txBox="1"/>
          <p:nvPr/>
        </p:nvSpPr>
        <p:spPr>
          <a:xfrm>
            <a:off x="8945881" y="3431711"/>
            <a:ext cx="9342119" cy="299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08000"/>
              </a:lnSpc>
            </a:pPr>
            <a:r>
              <a:rPr lang="my-MM" sz="3600" b="1" dirty="0"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ထိုင်း၊ မြန်မာ နှစ်နိုင်ငံ စီးပွားရေးတိုးတက်မှု အဟန့်အတားများကို ကျော်လွှားနိုင်မည့် ကောင်းမွန်ဆန်းသစ်သည့် လူမှုစွန့်ဦးတီထွင်မှု အလေ့အထသစ်များ ပိုမိုတိုးတက်လာစေရန် </a:t>
            </a:r>
          </a:p>
          <a:p>
            <a:pPr algn="ctr">
              <a:lnSpc>
                <a:spcPct val="108000"/>
              </a:lnSpc>
            </a:pPr>
            <a:r>
              <a:rPr lang="my-MM" sz="3600" b="1" dirty="0"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အားပေးဆောင်ရွက်ခြင်း</a:t>
            </a:r>
            <a:r>
              <a:rPr lang="pl-PL" sz="3600" b="1" dirty="0">
                <a:solidFill>
                  <a:srgbClr val="342D29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</a:t>
            </a:r>
            <a:endParaRPr sz="3600" dirty="0"/>
          </a:p>
        </p:txBody>
      </p:sp>
      <p:sp>
        <p:nvSpPr>
          <p:cNvPr id="95" name="Google Shape;95;p1"/>
          <p:cNvSpPr txBox="1"/>
          <p:nvPr/>
        </p:nvSpPr>
        <p:spPr>
          <a:xfrm>
            <a:off x="1397216" y="6219080"/>
            <a:ext cx="7548666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my-MM" sz="2100" b="1" dirty="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စီမံကိန်း ရည်ညွှန်း </a:t>
            </a:r>
            <a:r>
              <a:rPr lang="pl-PL" sz="2100" b="1" dirty="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: 609711-EPP-1-2019-1-AT-EPPKA2-CBHE-JP </a:t>
            </a:r>
            <a:endParaRPr dirty="0"/>
          </a:p>
          <a:p>
            <a:pPr>
              <a:lnSpc>
                <a:spcPct val="140000"/>
              </a:lnSpc>
            </a:pPr>
            <a:r>
              <a:rPr lang="my-MM" sz="2100" b="1" dirty="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စီမံကိန်း  ကာလ      </a:t>
            </a:r>
            <a:r>
              <a:rPr lang="pl-PL" sz="2100" b="1" dirty="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: </a:t>
            </a:r>
            <a:r>
              <a:rPr lang="my-MM" sz="2100" b="1" dirty="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၃၆ လ </a:t>
            </a:r>
            <a:r>
              <a:rPr lang="pl-PL" sz="2100" b="1" dirty="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(</a:t>
            </a:r>
            <a:r>
              <a:rPr lang="my-MM" sz="2100" b="1" dirty="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၁၅</a:t>
            </a:r>
            <a:r>
              <a:rPr lang="pl-PL" sz="2100" b="1" dirty="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/</a:t>
            </a:r>
            <a:r>
              <a:rPr lang="my-MM" sz="2100" b="1" dirty="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၁</a:t>
            </a:r>
            <a:r>
              <a:rPr lang="pl-PL" sz="2100" b="1" dirty="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/</a:t>
            </a:r>
            <a:r>
              <a:rPr lang="my-MM" sz="2100" b="1" dirty="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၂၀၂၀ မှ ၁၄</a:t>
            </a:r>
            <a:r>
              <a:rPr lang="pl-PL" sz="2100" b="1" dirty="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/</a:t>
            </a:r>
            <a:r>
              <a:rPr lang="my-MM" sz="2100" b="1" dirty="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၁</a:t>
            </a:r>
            <a:r>
              <a:rPr lang="pl-PL" sz="2100" b="1" dirty="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/</a:t>
            </a:r>
            <a:r>
              <a:rPr lang="my-MM" sz="2100" b="1" dirty="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၂၀၂၃ အထိ</a:t>
            </a:r>
            <a:r>
              <a:rPr lang="pl-PL" sz="2100" b="1" dirty="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)</a:t>
            </a:r>
            <a:endParaRPr dirty="0"/>
          </a:p>
        </p:txBody>
      </p:sp>
      <p:sp>
        <p:nvSpPr>
          <p:cNvPr id="10" name="Google Shape;94;p1"/>
          <p:cNvSpPr txBox="1"/>
          <p:nvPr/>
        </p:nvSpPr>
        <p:spPr>
          <a:xfrm>
            <a:off x="9509760" y="7642219"/>
            <a:ext cx="7819302" cy="897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08000"/>
              </a:lnSpc>
            </a:pPr>
            <a:r>
              <a:rPr lang="my-MM" sz="2700" b="1" dirty="0">
                <a:solidFill>
                  <a:srgbClr val="342D29"/>
                </a:solidFill>
                <a:latin typeface="Cormorant Garamond"/>
                <a:ea typeface="Cormorant Garamond"/>
                <a:cs typeface="Cormorant Garamond"/>
              </a:rPr>
              <a:t>၃ ရက်နေ့ မှ ၅ရက်နေ့အထိ</a:t>
            </a:r>
            <a:endParaRPr lang="de-DE" sz="2700" b="1" dirty="0">
              <a:solidFill>
                <a:srgbClr val="342D29"/>
              </a:solidFill>
              <a:latin typeface="Cormorant Garamond"/>
              <a:ea typeface="Cormorant Garamond"/>
              <a:cs typeface="Cormorant Garamond"/>
            </a:endParaRPr>
          </a:p>
          <a:p>
            <a:pPr algn="ctr">
              <a:lnSpc>
                <a:spcPct val="108000"/>
              </a:lnSpc>
            </a:pPr>
            <a:r>
              <a:rPr lang="my-MM" sz="2700" b="1" dirty="0">
                <a:solidFill>
                  <a:srgbClr val="342D29"/>
                </a:solidFill>
                <a:latin typeface="Cormorant Garamond"/>
                <a:ea typeface="Cormorant Garamond"/>
                <a:cs typeface="Cormorant Garamond"/>
              </a:rPr>
              <a:t>ဖေဖော်ဝါရီလ ၂၀၂၁ခုနှစ်</a:t>
            </a:r>
            <a:endParaRPr lang="de-DE" sz="2700" b="1" dirty="0">
              <a:solidFill>
                <a:srgbClr val="342D29"/>
              </a:solidFill>
              <a:latin typeface="Cormorant Garamond"/>
              <a:ea typeface="Cormorant Garamond"/>
              <a:cs typeface="Cormorant Garamond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989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564234" y="-380505"/>
            <a:ext cx="2741457" cy="2065483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337461" y="633219"/>
            <a:ext cx="968052" cy="96805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5065223" y="982710"/>
            <a:ext cx="1031208" cy="103120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4034964" y="0"/>
            <a:ext cx="4253036" cy="2221255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37CB29-8FE2-4123-BD7F-13999E703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207999" y="9534525"/>
            <a:ext cx="4114800" cy="54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964516" y="9173251"/>
            <a:ext cx="2241769" cy="111374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16AC690-33D9-4FE7-AD10-0D8B29218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487" y="774951"/>
            <a:ext cx="14856175" cy="8356598"/>
          </a:xfrm>
          <a:prstGeom prst="rect">
            <a:avLst/>
          </a:prstGeom>
          <a:ln>
            <a:noFill/>
          </a:ln>
        </p:spPr>
      </p:pic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406120" y="9679714"/>
            <a:ext cx="1222354" cy="607286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049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351622" y="-590550"/>
            <a:ext cx="4419600" cy="11468100"/>
          </a:xfrm>
          <a:prstGeom prst="rect">
            <a:avLst/>
          </a:prstGeom>
          <a:solidFill>
            <a:srgbClr val="0D8EA2"/>
          </a:solidFill>
        </p:spPr>
      </p:sp>
      <p:sp>
        <p:nvSpPr>
          <p:cNvPr id="4" name="AutoShape 4"/>
          <p:cNvSpPr/>
          <p:nvPr/>
        </p:nvSpPr>
        <p:spPr>
          <a:xfrm>
            <a:off x="8184899" y="9229725"/>
            <a:ext cx="9182100" cy="28575"/>
          </a:xfrm>
          <a:prstGeom prst="rect">
            <a:avLst/>
          </a:prstGeom>
          <a:solidFill>
            <a:srgbClr val="B2ACA7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9373" y="8659266"/>
            <a:ext cx="2557976" cy="1250139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2" name="TextBox 5"/>
          <p:cNvSpPr txBox="1"/>
          <p:nvPr/>
        </p:nvSpPr>
        <p:spPr>
          <a:xfrm>
            <a:off x="845484" y="471577"/>
            <a:ext cx="15811500" cy="11022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80"/>
              </a:lnSpc>
            </a:pPr>
            <a:r>
              <a:rPr lang="my-MM" sz="4400" b="1" dirty="0">
                <a:solidFill>
                  <a:srgbClr val="342D29"/>
                </a:solidFill>
                <a:latin typeface="Assistant Bold" panose="020B0604020202020204" charset="-79"/>
                <a:cs typeface="Assistant Bold" panose="020B0604020202020204" charset="-79"/>
              </a:rPr>
              <a:t>ပြန်လည်အနှစ်ချုပ်တင်ပြခြင်း</a:t>
            </a:r>
            <a:endParaRPr lang="en-US" sz="4400" b="1" dirty="0">
              <a:solidFill>
                <a:srgbClr val="342D29"/>
              </a:solidFill>
              <a:latin typeface="Assistant Bold" panose="020B0604020202020204" charset="-79"/>
              <a:cs typeface="Assistant Bold" panose="020B0604020202020204" charset="-79"/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278653" y="1783529"/>
            <a:ext cx="13766731" cy="7174473"/>
          </a:xfrm>
          <a:prstGeom prst="rect">
            <a:avLst/>
          </a:prstGeom>
          <a:noFill/>
          <a:ln w="28575">
            <a:solidFill>
              <a:srgbClr val="2B8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6882" y="1953041"/>
            <a:ext cx="9795518" cy="6848059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2472223" y="7946947"/>
            <a:ext cx="3591693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my-MM" sz="2800"/>
              <a:t>လုပ်ငန်းစွမ်းရည်ပြည့်ဝမ</a:t>
            </a:r>
            <a:r>
              <a:rPr lang="my-MM" sz="2800" dirty="0"/>
              <a:t>ှု</a:t>
            </a:r>
            <a:r>
              <a:rPr lang="de-AT" sz="2800" dirty="0"/>
              <a:t>/ </a:t>
            </a:r>
            <a:r>
              <a:rPr lang="my-MM" sz="2800" dirty="0"/>
              <a:t>ကုန်ကျစရိတ်များ</a:t>
            </a:r>
            <a:endParaRPr lang="de-AT" sz="2800" dirty="0"/>
          </a:p>
        </p:txBody>
      </p:sp>
      <p:sp>
        <p:nvSpPr>
          <p:cNvPr id="10" name="Textfeld 9"/>
          <p:cNvSpPr txBox="1"/>
          <p:nvPr/>
        </p:nvSpPr>
        <p:spPr>
          <a:xfrm>
            <a:off x="7106213" y="7890770"/>
            <a:ext cx="3591693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my-MM" sz="2800" dirty="0"/>
              <a:t>တန်ဖိုးတစ်ခုဖန်တီးခြင်း</a:t>
            </a:r>
            <a:endParaRPr lang="de-AT" sz="2800" dirty="0"/>
          </a:p>
        </p:txBody>
      </p:sp>
      <p:sp>
        <p:nvSpPr>
          <p:cNvPr id="11" name="Rechteck 10"/>
          <p:cNvSpPr/>
          <p:nvPr/>
        </p:nvSpPr>
        <p:spPr>
          <a:xfrm>
            <a:off x="1786882" y="2542847"/>
            <a:ext cx="4792916" cy="5221619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Rechteck 12"/>
          <p:cNvSpPr/>
          <p:nvPr/>
        </p:nvSpPr>
        <p:spPr>
          <a:xfrm>
            <a:off x="6579798" y="2542847"/>
            <a:ext cx="4877668" cy="5191022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24086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466578" y="-342900"/>
            <a:ext cx="4419600" cy="11468100"/>
          </a:xfrm>
          <a:prstGeom prst="rect">
            <a:avLst/>
          </a:prstGeom>
          <a:solidFill>
            <a:srgbClr val="0D8EA2"/>
          </a:solidFill>
        </p:spPr>
      </p:sp>
      <p:sp>
        <p:nvSpPr>
          <p:cNvPr id="4" name="AutoShape 4"/>
          <p:cNvSpPr/>
          <p:nvPr/>
        </p:nvSpPr>
        <p:spPr>
          <a:xfrm>
            <a:off x="8184899" y="9229725"/>
            <a:ext cx="9182100" cy="28575"/>
          </a:xfrm>
          <a:prstGeom prst="rect">
            <a:avLst/>
          </a:prstGeom>
          <a:solidFill>
            <a:srgbClr val="B2ACA7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9373" y="8659266"/>
            <a:ext cx="2557976" cy="1250139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2" name="TextBox 5"/>
          <p:cNvSpPr txBox="1"/>
          <p:nvPr/>
        </p:nvSpPr>
        <p:spPr>
          <a:xfrm>
            <a:off x="845484" y="471577"/>
            <a:ext cx="158115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fontAlgn="t"/>
            <a:r>
              <a:rPr lang="my-MM" sz="4800" b="1" dirty="0">
                <a:solidFill>
                  <a:srgbClr val="342D29"/>
                </a:solidFill>
                <a:latin typeface="Assistant Bold" panose="020B0604020202020204" charset="-79"/>
                <a:cs typeface="Assistant Bold" panose="020B0604020202020204" charset="-79"/>
              </a:rPr>
              <a:t>လူမှုစီးပွားဆိုင်ရာ ကင်းဗတ်စာမျက်နှာ</a:t>
            </a:r>
            <a:endParaRPr lang="de-AT" sz="4800" b="1" dirty="0"/>
          </a:p>
        </p:txBody>
      </p:sp>
      <p:sp>
        <p:nvSpPr>
          <p:cNvPr id="23" name="Rechteck 22"/>
          <p:cNvSpPr/>
          <p:nvPr/>
        </p:nvSpPr>
        <p:spPr>
          <a:xfrm>
            <a:off x="278653" y="1783529"/>
            <a:ext cx="14187925" cy="7174473"/>
          </a:xfrm>
          <a:prstGeom prst="rect">
            <a:avLst/>
          </a:prstGeom>
          <a:noFill/>
          <a:ln w="28575">
            <a:solidFill>
              <a:srgbClr val="2B8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56803"/>
              </p:ext>
            </p:extLst>
          </p:nvPr>
        </p:nvGraphicFramePr>
        <p:xfrm>
          <a:off x="0" y="1813974"/>
          <a:ext cx="14263629" cy="775953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962331">
                  <a:extLst>
                    <a:ext uri="{9D8B030D-6E8A-4147-A177-3AD203B41FA5}">
                      <a16:colId xmlns:a16="http://schemas.microsoft.com/office/drawing/2014/main" val="1299375779"/>
                    </a:ext>
                  </a:extLst>
                </a:gridCol>
                <a:gridCol w="2962331">
                  <a:extLst>
                    <a:ext uri="{9D8B030D-6E8A-4147-A177-3AD203B41FA5}">
                      <a16:colId xmlns:a16="http://schemas.microsoft.com/office/drawing/2014/main" val="3400536580"/>
                    </a:ext>
                  </a:extLst>
                </a:gridCol>
                <a:gridCol w="1481165">
                  <a:extLst>
                    <a:ext uri="{9D8B030D-6E8A-4147-A177-3AD203B41FA5}">
                      <a16:colId xmlns:a16="http://schemas.microsoft.com/office/drawing/2014/main" val="2774539066"/>
                    </a:ext>
                  </a:extLst>
                </a:gridCol>
                <a:gridCol w="1481165">
                  <a:extLst>
                    <a:ext uri="{9D8B030D-6E8A-4147-A177-3AD203B41FA5}">
                      <a16:colId xmlns:a16="http://schemas.microsoft.com/office/drawing/2014/main" val="4157807386"/>
                    </a:ext>
                  </a:extLst>
                </a:gridCol>
                <a:gridCol w="2414306">
                  <a:extLst>
                    <a:ext uri="{9D8B030D-6E8A-4147-A177-3AD203B41FA5}">
                      <a16:colId xmlns:a16="http://schemas.microsoft.com/office/drawing/2014/main" val="2882482274"/>
                    </a:ext>
                  </a:extLst>
                </a:gridCol>
                <a:gridCol w="2962331">
                  <a:extLst>
                    <a:ext uri="{9D8B030D-6E8A-4147-A177-3AD203B41FA5}">
                      <a16:colId xmlns:a16="http://schemas.microsoft.com/office/drawing/2014/main" val="507460476"/>
                    </a:ext>
                  </a:extLst>
                </a:gridCol>
              </a:tblGrid>
              <a:tr h="36708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y-MM" sz="320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y-MM" sz="3200" baseline="0" dirty="0">
                          <a:solidFill>
                            <a:schemeClr val="tx1"/>
                          </a:solidFill>
                        </a:rPr>
                        <a:t>စျေးကွက်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y-MM" sz="3200" baseline="0" dirty="0">
                          <a:solidFill>
                            <a:schemeClr val="tx1"/>
                          </a:solidFill>
                        </a:rPr>
                        <a:t>ရှာဖွေခြင်းနှင့် ကူးလူး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y-MM" sz="3200" baseline="0" dirty="0">
                          <a:solidFill>
                            <a:schemeClr val="tx1"/>
                          </a:solidFill>
                        </a:rPr>
                        <a:t>ဆက်သွယ်ခြင်း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y-MM" sz="3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y-MM" sz="3200" dirty="0">
                          <a:solidFill>
                            <a:schemeClr val="tx1"/>
                          </a:solidFill>
                        </a:rPr>
                        <a:t>ဖြန့်ဖြူးခြင်း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600" dirty="0">
                          <a:solidFill>
                            <a:srgbClr val="008000"/>
                          </a:solidFill>
                          <a:latin typeface="Wingdings" panose="05000000000000000000" pitchFamily="2" charset="2"/>
                        </a:rPr>
                        <a:t>ü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600" dirty="0">
                        <a:solidFill>
                          <a:srgbClr val="008000"/>
                        </a:solidFill>
                        <a:latin typeface="Wingdings" panose="05000000000000000000" pitchFamily="2" charset="2"/>
                      </a:endParaRPr>
                    </a:p>
                    <a:p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y-MM" sz="320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y-MM" sz="3200" baseline="0" dirty="0">
                          <a:solidFill>
                            <a:schemeClr val="tx1"/>
                          </a:solidFill>
                        </a:rPr>
                        <a:t>ထုတ်ကုန်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 / </a:t>
                      </a:r>
                      <a:r>
                        <a:rPr lang="my-MM" sz="3200" baseline="0" dirty="0">
                          <a:solidFill>
                            <a:schemeClr val="tx1"/>
                          </a:solidFill>
                        </a:rPr>
                        <a:t>ဝန်ဆောင်မှုနှင့် 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my-MM" sz="3200" baseline="0" dirty="0">
                          <a:solidFill>
                            <a:schemeClr val="tx1"/>
                          </a:solidFill>
                        </a:rPr>
                        <a:t>ယင်းတို့၏ တန်ဖိုး အဆိုပြုခြင်း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600" dirty="0">
                          <a:solidFill>
                            <a:srgbClr val="008000"/>
                          </a:solidFill>
                          <a:latin typeface="Wingdings" panose="05000000000000000000" pitchFamily="2" charset="2"/>
                        </a:rPr>
                        <a:t>ü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my-MM" sz="32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my-MM" sz="3200" dirty="0">
                          <a:solidFill>
                            <a:schemeClr val="tx1"/>
                          </a:solidFill>
                        </a:rPr>
                        <a:t>ပြိုင်ဘက်များ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600" dirty="0">
                          <a:solidFill>
                            <a:srgbClr val="008000"/>
                          </a:solidFill>
                          <a:latin typeface="Wingdings" panose="05000000000000000000" pitchFamily="2" charset="2"/>
                        </a:rPr>
                        <a:t>ü</a:t>
                      </a:r>
                    </a:p>
                    <a:p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y-MM" sz="3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y-MM" sz="3200" dirty="0">
                          <a:solidFill>
                            <a:schemeClr val="tx1"/>
                          </a:solidFill>
                        </a:rPr>
                        <a:t>စားသုံးသူဆိုင်ရာ အစိတ်အပိုင်းများ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3316084"/>
                  </a:ext>
                </a:extLst>
              </a:tr>
              <a:tr h="3278972">
                <a:tc gridSpan="3">
                  <a:txBody>
                    <a:bodyPr/>
                    <a:lstStyle/>
                    <a:p>
                      <a:r>
                        <a:rPr lang="my-MM" sz="3200" b="1" dirty="0">
                          <a:solidFill>
                            <a:schemeClr val="tx1"/>
                          </a:solidFill>
                        </a:rPr>
                        <a:t>ကုန်ကျစရိတ်ဖွဲ့စည်းပုံ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my-MM" sz="3200" b="1" dirty="0">
                          <a:solidFill>
                            <a:schemeClr val="tx1"/>
                          </a:solidFill>
                        </a:rPr>
                        <a:t>ဝင်ငွေစီးဆင်းမှုများ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600" dirty="0">
                          <a:solidFill>
                            <a:srgbClr val="008000"/>
                          </a:solidFill>
                          <a:latin typeface="Wingdings" panose="05000000000000000000" pitchFamily="2" charset="2"/>
                        </a:rPr>
                        <a:t>ü</a:t>
                      </a:r>
                    </a:p>
                    <a:p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548057"/>
                  </a:ext>
                </a:extLst>
              </a:tr>
            </a:tbl>
          </a:graphicData>
        </a:graphic>
      </p:graphicFrame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389" b="72130" l="68568" r="73203"/>
                    </a14:imgEffect>
                  </a14:imgLayer>
                </a14:imgProps>
              </a:ext>
            </a:extLst>
          </a:blip>
          <a:srcRect l="68409" t="55755" r="26822" b="27037"/>
          <a:stretch/>
        </p:blipFill>
        <p:spPr>
          <a:xfrm>
            <a:off x="13997214" y="3016126"/>
            <a:ext cx="4595585" cy="4913184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 rot="39469">
            <a:off x="14541917" y="4766183"/>
            <a:ext cx="3287426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my-MM" sz="4400" b="1" dirty="0">
                <a:solidFill>
                  <a:srgbClr val="008000"/>
                </a:solidFill>
                <a:latin typeface="Bahnschrift" panose="020B0502040204020203" pitchFamily="34" charset="0"/>
              </a:rPr>
              <a:t>စားသုံးသူ</a:t>
            </a:r>
          </a:p>
          <a:p>
            <a:pPr algn="ctr"/>
            <a:r>
              <a:rPr lang="my-MM" sz="4400" b="1" dirty="0">
                <a:solidFill>
                  <a:srgbClr val="008000"/>
                </a:solidFill>
                <a:latin typeface="Bahnschrift" panose="020B0502040204020203" pitchFamily="34" charset="0"/>
              </a:rPr>
              <a:t>အမြင်</a:t>
            </a:r>
            <a:endParaRPr lang="en-US" sz="4400" b="1" dirty="0">
              <a:solidFill>
                <a:srgbClr val="008000"/>
              </a:solidFill>
              <a:latin typeface="Bahnschrift" panose="020B0502040204020203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2725399" y="3391210"/>
            <a:ext cx="140456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008000"/>
                </a:solidFill>
                <a:latin typeface="Wingdings" panose="05000000000000000000" pitchFamily="2" charset="2"/>
              </a:rPr>
              <a:t>ü</a:t>
            </a:r>
          </a:p>
        </p:txBody>
      </p:sp>
      <p:pic>
        <p:nvPicPr>
          <p:cNvPr id="19" name="Grafik 16">
            <a:extLst>
              <a:ext uri="{FF2B5EF4-FFF2-40B4-BE49-F238E27FC236}">
                <a16:creationId xmlns:a16="http://schemas.microsoft.com/office/drawing/2014/main" id="{C955CFC8-0EBA-4E9B-93BF-41F653C7E0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736" y="4323857"/>
            <a:ext cx="1619250" cy="125013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40C08B7-E48E-48F2-9AAD-E6D2EF97591C}"/>
              </a:ext>
            </a:extLst>
          </p:cNvPr>
          <p:cNvSpPr txBox="1"/>
          <p:nvPr/>
        </p:nvSpPr>
        <p:spPr>
          <a:xfrm>
            <a:off x="1282948" y="6481169"/>
            <a:ext cx="16192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dirty="0">
                <a:solidFill>
                  <a:srgbClr val="008000"/>
                </a:solidFill>
                <a:latin typeface="Wingdings" panose="05000000000000000000" pitchFamily="2" charset="2"/>
              </a:rPr>
              <a:t>ü</a:t>
            </a:r>
          </a:p>
        </p:txBody>
      </p:sp>
      <p:pic>
        <p:nvPicPr>
          <p:cNvPr id="26" name="Grafik 16">
            <a:extLst>
              <a:ext uri="{FF2B5EF4-FFF2-40B4-BE49-F238E27FC236}">
                <a16:creationId xmlns:a16="http://schemas.microsoft.com/office/drawing/2014/main" id="{37044C99-274B-48D1-BD06-6C84B1361C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8031" y="3391210"/>
            <a:ext cx="990340" cy="99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776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466578" y="-363285"/>
            <a:ext cx="4419600" cy="11468100"/>
          </a:xfrm>
          <a:prstGeom prst="rect">
            <a:avLst/>
          </a:prstGeom>
          <a:solidFill>
            <a:srgbClr val="0D8EA2"/>
          </a:solidFill>
        </p:spPr>
      </p:sp>
      <p:sp>
        <p:nvSpPr>
          <p:cNvPr id="4" name="AutoShape 4"/>
          <p:cNvSpPr/>
          <p:nvPr/>
        </p:nvSpPr>
        <p:spPr>
          <a:xfrm>
            <a:off x="8184899" y="9229725"/>
            <a:ext cx="9182100" cy="28575"/>
          </a:xfrm>
          <a:prstGeom prst="rect">
            <a:avLst/>
          </a:prstGeom>
          <a:solidFill>
            <a:srgbClr val="B2ACA7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9373" y="8659266"/>
            <a:ext cx="2557976" cy="1250139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2" name="TextBox 5"/>
          <p:cNvSpPr txBox="1"/>
          <p:nvPr/>
        </p:nvSpPr>
        <p:spPr>
          <a:xfrm>
            <a:off x="845484" y="471577"/>
            <a:ext cx="11763611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fontAlgn="t"/>
            <a:r>
              <a:rPr lang="my-MM" sz="4400" b="1" dirty="0">
                <a:solidFill>
                  <a:srgbClr val="342D29"/>
                </a:solidFill>
                <a:latin typeface="Assistant Bold" panose="020B0604020202020204" charset="-79"/>
                <a:cs typeface="Assistant Bold" panose="020B0604020202020204" charset="-79"/>
              </a:rPr>
              <a:t>လူမှုစီးပွားဆိုင်ရာ ကင်းဗတ်စာမျက်နှာ</a:t>
            </a:r>
            <a:endParaRPr lang="de-AT" sz="4400" dirty="0"/>
          </a:p>
        </p:txBody>
      </p:sp>
      <p:sp>
        <p:nvSpPr>
          <p:cNvPr id="23" name="Rechteck 22"/>
          <p:cNvSpPr/>
          <p:nvPr/>
        </p:nvSpPr>
        <p:spPr>
          <a:xfrm>
            <a:off x="278653" y="1783529"/>
            <a:ext cx="14187925" cy="7174473"/>
          </a:xfrm>
          <a:prstGeom prst="rect">
            <a:avLst/>
          </a:prstGeom>
          <a:noFill/>
          <a:ln w="28575">
            <a:solidFill>
              <a:srgbClr val="2B8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518768"/>
              </p:ext>
            </p:extLst>
          </p:nvPr>
        </p:nvGraphicFramePr>
        <p:xfrm>
          <a:off x="408461" y="1888474"/>
          <a:ext cx="13935159" cy="677079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894113">
                  <a:extLst>
                    <a:ext uri="{9D8B030D-6E8A-4147-A177-3AD203B41FA5}">
                      <a16:colId xmlns:a16="http://schemas.microsoft.com/office/drawing/2014/main" val="1299375779"/>
                    </a:ext>
                  </a:extLst>
                </a:gridCol>
                <a:gridCol w="3003762">
                  <a:extLst>
                    <a:ext uri="{9D8B030D-6E8A-4147-A177-3AD203B41FA5}">
                      <a16:colId xmlns:a16="http://schemas.microsoft.com/office/drawing/2014/main" val="3400536580"/>
                    </a:ext>
                  </a:extLst>
                </a:gridCol>
                <a:gridCol w="1337407">
                  <a:extLst>
                    <a:ext uri="{9D8B030D-6E8A-4147-A177-3AD203B41FA5}">
                      <a16:colId xmlns:a16="http://schemas.microsoft.com/office/drawing/2014/main" val="2774539066"/>
                    </a:ext>
                  </a:extLst>
                </a:gridCol>
                <a:gridCol w="1447056">
                  <a:extLst>
                    <a:ext uri="{9D8B030D-6E8A-4147-A177-3AD203B41FA5}">
                      <a16:colId xmlns:a16="http://schemas.microsoft.com/office/drawing/2014/main" val="4157807386"/>
                    </a:ext>
                  </a:extLst>
                </a:gridCol>
                <a:gridCol w="2358708">
                  <a:extLst>
                    <a:ext uri="{9D8B030D-6E8A-4147-A177-3AD203B41FA5}">
                      <a16:colId xmlns:a16="http://schemas.microsoft.com/office/drawing/2014/main" val="2882482274"/>
                    </a:ext>
                  </a:extLst>
                </a:gridCol>
                <a:gridCol w="2894113">
                  <a:extLst>
                    <a:ext uri="{9D8B030D-6E8A-4147-A177-3AD203B41FA5}">
                      <a16:colId xmlns:a16="http://schemas.microsoft.com/office/drawing/2014/main" val="507460476"/>
                    </a:ext>
                  </a:extLst>
                </a:gridCol>
              </a:tblGrid>
              <a:tr h="51179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y-MM" sz="1800" baseline="0" dirty="0">
                          <a:solidFill>
                            <a:schemeClr val="tx1"/>
                          </a:solidFill>
                        </a:rPr>
                        <a:t>စျေးကွက်ရှာဖွေခြင်းနှင့် ကူးလူးဆက်သွယ်ခြင်း</a:t>
                      </a:r>
                      <a:r>
                        <a:rPr lang="en-US" sz="3200" dirty="0"/>
                        <a:t>will you need?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y-MM" sz="2000" dirty="0">
                          <a:solidFill>
                            <a:schemeClr val="tx1"/>
                          </a:solidFill>
                        </a:rPr>
                        <a:t>ဖြန့်ဖြူးခြင်း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y-MM" sz="2000" baseline="0" dirty="0">
                          <a:solidFill>
                            <a:schemeClr val="tx1"/>
                          </a:solidFill>
                        </a:rPr>
                        <a:t>ထုတ်ကုန် /ဝန်ဆောင်မှုနှင့် ၄င်းတို့၏ တန်ဖိုး အဆိုပြုခြင်း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y-MM" sz="2000" dirty="0">
                          <a:solidFill>
                            <a:schemeClr val="tx1"/>
                          </a:solidFill>
                        </a:rPr>
                        <a:t>ပြိုင်ဘက်များ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y-MM" sz="2000" dirty="0">
                          <a:solidFill>
                            <a:schemeClr val="tx1"/>
                          </a:solidFill>
                        </a:rPr>
                        <a:t>စားသုံးသူဆိုင်ရာ အစိတ်အပိုင်းများ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3316084"/>
                  </a:ext>
                </a:extLst>
              </a:tr>
              <a:tr h="1652827">
                <a:tc gridSpan="3">
                  <a:txBody>
                    <a:bodyPr/>
                    <a:lstStyle/>
                    <a:p>
                      <a:r>
                        <a:rPr lang="my-MM" sz="2000" b="1" dirty="0">
                          <a:solidFill>
                            <a:schemeClr val="tx1"/>
                          </a:solidFill>
                        </a:rPr>
                        <a:t>ကုန်ကျစရိတ်ဖွဲ့စည်းပုံ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my-MM" sz="2000" b="1" dirty="0">
                          <a:solidFill>
                            <a:schemeClr val="tx1"/>
                          </a:solidFill>
                        </a:rPr>
                        <a:t>ဘဏ္ဍာရေးစီးဆင်းမှုများ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548057"/>
                  </a:ext>
                </a:extLst>
              </a:tr>
            </a:tbl>
          </a:graphicData>
        </a:graphic>
      </p:graphicFrame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389" b="72130" l="68568" r="73203"/>
                    </a14:imgEffect>
                  </a14:imgLayer>
                </a14:imgProps>
              </a:ext>
            </a:extLst>
          </a:blip>
          <a:srcRect l="68409" t="55755" r="26822" b="27037"/>
          <a:stretch/>
        </p:blipFill>
        <p:spPr>
          <a:xfrm>
            <a:off x="15615670" y="3202569"/>
            <a:ext cx="3313351" cy="3786941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 rot="39469">
            <a:off x="15611950" y="4955050"/>
            <a:ext cx="297593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my-MM" sz="3200" b="1" dirty="0">
                <a:solidFill>
                  <a:srgbClr val="008000"/>
                </a:solidFill>
                <a:latin typeface="Bahnschrift" panose="020B0502040204020203" pitchFamily="34" charset="0"/>
              </a:rPr>
              <a:t>စားသုံးသူအမြင်</a:t>
            </a:r>
            <a:endParaRPr lang="en-US" sz="3200" b="1" dirty="0">
              <a:solidFill>
                <a:srgbClr val="008000"/>
              </a:solidFill>
              <a:latin typeface="Bahnschrift" panose="020B0502040204020203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1399699" y="2940196"/>
            <a:ext cx="342678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my-MM" dirty="0"/>
              <a:t>မည်သူတို့သည် သင့်ဖောက်သည်များ ဖြစ်သနည်း။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(</a:t>
            </a:r>
            <a:r>
              <a:rPr lang="my-MM" dirty="0"/>
              <a:t>အသက်၊ မြို့သား/ရွာသား၊ မိသားစု အဆင့်အတန်း၊ လိင်၊ ပညာရေးအဆင့်၊ စသည်.</a:t>
            </a:r>
            <a:r>
              <a:rPr lang="en-US" dirty="0"/>
              <a:t>.)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my-MM" dirty="0"/>
              <a:t>ထိုသူတို့သည် သင့်သတင်း အချက်အလက်ကို မည်သည့်နေရာမှ ရရှိမည်နည်း။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my-MM" dirty="0"/>
              <a:t>မည်သည်ကို အခြေခံ၍ ထိုသူတို့သည် ဝယ်ယူရန် ဆုံးဖြတ်ကြသနည်း။ </a:t>
            </a:r>
            <a:endParaRPr lang="en-US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……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214441" y="3019841"/>
            <a:ext cx="300881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0" indent="-120650" fontAlgn="base">
              <a:buFont typeface="Arial" panose="020B0604020202020204" pitchFamily="34" charset="0"/>
              <a:buChar char="•"/>
            </a:pPr>
            <a:r>
              <a:rPr lang="my-MM" dirty="0"/>
              <a:t>သင့်ထုတ်ကုန်/ ဝန်ဆောင်မှု၏ အင်္ဂါရပ်များမှာ အဘယ်တို့နည်း။ </a:t>
            </a:r>
            <a:endParaRPr lang="en-US" dirty="0"/>
          </a:p>
          <a:p>
            <a:pPr marL="120650" indent="-120650" fontAlgn="base">
              <a:buFont typeface="Arial" panose="020B0604020202020204" pitchFamily="34" charset="0"/>
              <a:buChar char="•"/>
            </a:pPr>
            <a:r>
              <a:rPr lang="my-MM" dirty="0"/>
              <a:t>သင့်ထုတ်ကုန်/ ဝန်ဆောင်မှု၏ အဓိကအချက်မှာ အဘယ်နည်း။ </a:t>
            </a:r>
          </a:p>
          <a:p>
            <a:pPr marL="120650" indent="-120650" fontAlgn="base">
              <a:buFont typeface="Arial" panose="020B0604020202020204" pitchFamily="34" charset="0"/>
              <a:buChar char="•"/>
            </a:pPr>
            <a:r>
              <a:rPr lang="my-MM" dirty="0"/>
              <a:t>သင့်ထုတ်ကုန်၌ မည်သို့သော ပစ္စည်းအမျိုးအစား၊ ဝန်ဆောင်မှုတွင် မည်သို့သော ဝန်ဆောင်မှုမျိုး ပါရှိသနည်း။</a:t>
            </a:r>
          </a:p>
          <a:p>
            <a:pPr marL="120650" indent="-120650" fontAlgn="base">
              <a:buFont typeface="Arial" panose="020B0604020202020204" pitchFamily="34" charset="0"/>
              <a:buChar char="•"/>
            </a:pPr>
            <a:r>
              <a:rPr lang="my-MM" dirty="0"/>
              <a:t> အခြားသူများနှင့် ကွဲထက်နေသော မည်သို့သော ထုတ်ကုန်/ဝန်ဆောင်မှုကို သင်ပေးအပ်ပါသနည်း</a:t>
            </a:r>
            <a:endParaRPr lang="en-US" dirty="0"/>
          </a:p>
          <a:p>
            <a:pPr marL="120650" indent="-120650" fontAlgn="base">
              <a:buFont typeface="Arial" panose="020B0604020202020204" pitchFamily="34" charset="0"/>
              <a:buChar char="•"/>
            </a:pPr>
            <a:r>
              <a:rPr lang="en-US" dirty="0"/>
              <a:t>…….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04836" y="7583548"/>
            <a:ext cx="68677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my-MM" dirty="0"/>
              <a:t>မဖြစ်မနေ ကုန်ကျမည့်အရာများမှာ အဘယ်တို့နည်း။ </a:t>
            </a:r>
            <a:r>
              <a:rPr lang="en-US" dirty="0"/>
              <a:t>(</a:t>
            </a:r>
            <a:r>
              <a:rPr lang="my-MM" dirty="0"/>
              <a:t>လူ၊ ထုတ်လုပ်မှု၊ ဖြန့်ဖြူးရေး၊ ဒီဇိုင်း၊ ကုန်ပစ္စည်း၊ နည်းပညာ၊ စသည်</a:t>
            </a:r>
            <a:r>
              <a:rPr lang="en-US" dirty="0"/>
              <a:t>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y-MM" dirty="0"/>
              <a:t>သင့်ထုတ်ကုန်/ဝန်ဆောင်မှုတန်ဖိုးကို အဓိကပေးအပ်နေသည်မှာ အဘယ်တို့နည်း။ </a:t>
            </a:r>
            <a:endParaRPr lang="en-US" dirty="0"/>
          </a:p>
          <a:p>
            <a:endParaRPr lang="en-US" dirty="0"/>
          </a:p>
        </p:txBody>
      </p:sp>
      <p:sp>
        <p:nvSpPr>
          <p:cNvPr id="13" name="Textfeld 12"/>
          <p:cNvSpPr txBox="1"/>
          <p:nvPr/>
        </p:nvSpPr>
        <p:spPr>
          <a:xfrm>
            <a:off x="7598079" y="7544156"/>
            <a:ext cx="70245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my-MM" dirty="0"/>
              <a:t>မည်သို့သော တန်ဖိုးရှိမှုမျိုးအပေါ် စားသုံးသူများက ပေးချေ/ ဝယ်ယူလို ပါသနည်း။</a:t>
            </a:r>
            <a:endParaRPr lang="en-US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my-MM" dirty="0"/>
              <a:t>သင့်ဘဏ္ဍာရေးရင်းမြစ်များမှာ အဘယ်တို့နည်း။</a:t>
            </a:r>
            <a:endParaRPr lang="en-US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my-MM" dirty="0"/>
              <a:t>မည်သို့သော နည်းလမ်းပုံစံမျိုးဖြင့် စားသုံးသူများက ပေးချေပါမည်နည်း။ </a:t>
            </a:r>
            <a:endParaRPr lang="en-US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my-MM" dirty="0"/>
              <a:t>ကုသိုလ်ဖြစ် ဆောင်ရွက်ပေးမှုမျိုး သင်လုပ်ဆောင်မည်လော။</a:t>
            </a:r>
            <a:endParaRPr lang="en-US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…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308170" y="2508443"/>
            <a:ext cx="28320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my-MM" dirty="0"/>
              <a:t>မည်သို့သော အရင်းအမြစ်မျိုး သင်လိုအပ်မည်နည်း။</a:t>
            </a:r>
            <a:endParaRPr lang="en-US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my-MM" dirty="0"/>
              <a:t>သင့်ဖောက်သည်များက မည်သို့သော လမ်းကြောင်းမျိုးမှ ရောက်ရှိလာရန် လိုလားပါသနည်း။ </a:t>
            </a:r>
            <a:endParaRPr lang="en-US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my-MM" dirty="0"/>
              <a:t>မည်သူသည် သင်၏ မဟာဗျုဟာမြောက် ထောက်ပံ့ပို့ဆောင်ပေးမည့် စီးပွားဘက် ဖြစ်မည်နည်း။</a:t>
            </a:r>
            <a:endParaRPr lang="en-US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….</a:t>
            </a:r>
          </a:p>
          <a:p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9119028" y="2476500"/>
            <a:ext cx="24633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my-MM" dirty="0"/>
              <a:t>သင်၏ တိုက်ရိုက် ပြိုင်ဘက်များမှာ မည်သူတို့နည်း။ </a:t>
            </a:r>
            <a:endParaRPr lang="en-US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my-MM" dirty="0"/>
              <a:t>သင်နှင့် သွယ်ဝိုက်၍ ယှဉ်ပြိုင်သူများမှာ မည်သူတို့နည်း။ </a:t>
            </a:r>
            <a:endParaRPr lang="en-US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my-MM" dirty="0"/>
              <a:t>သင့်ပြိုင်ဘက်များက စားသုံးသူများ၏ လိုအပ်ချက်ကို မည်သို့ ဖြည့်ဆည်း ပေးသနည်း။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y-MM" dirty="0"/>
              <a:t>အများနှင့်မတူ သင်တစ်ဦးတည်းကွဲထွက်ကာ ရောင်းချ / ဝန်ဆောင်ပေးသည်မှာ အဘယ်တို့နည်း။</a:t>
            </a:r>
            <a:endParaRPr lang="en-US" dirty="0"/>
          </a:p>
        </p:txBody>
      </p:sp>
      <p:sp>
        <p:nvSpPr>
          <p:cNvPr id="20" name="Textfeld 4">
            <a:extLst>
              <a:ext uri="{FF2B5EF4-FFF2-40B4-BE49-F238E27FC236}">
                <a16:creationId xmlns:a16="http://schemas.microsoft.com/office/drawing/2014/main" id="{529A1107-0878-4B43-91BC-FA0D24509B81}"/>
              </a:ext>
            </a:extLst>
          </p:cNvPr>
          <p:cNvSpPr txBox="1"/>
          <p:nvPr/>
        </p:nvSpPr>
        <p:spPr>
          <a:xfrm>
            <a:off x="278654" y="2995432"/>
            <a:ext cx="30815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my-MM" dirty="0">
                <a:highlight>
                  <a:srgbClr val="00FFFF"/>
                </a:highlight>
              </a:rPr>
              <a:t>သင်မည်သူနည်း</a:t>
            </a:r>
            <a:r>
              <a:rPr lang="en-US" dirty="0">
                <a:highlight>
                  <a:srgbClr val="00FFFF"/>
                </a:highlight>
              </a:rPr>
              <a:t>?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my-MM" dirty="0">
                <a:highlight>
                  <a:srgbClr val="00FFFF"/>
                </a:highlight>
              </a:rPr>
              <a:t>သင်ဘာလုပ်သနည်း</a:t>
            </a:r>
            <a:r>
              <a:rPr lang="en-US" dirty="0">
                <a:highlight>
                  <a:srgbClr val="00FFFF"/>
                </a:highlight>
              </a:rPr>
              <a:t>?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my-MM" dirty="0">
                <a:highlight>
                  <a:srgbClr val="00FFFF"/>
                </a:highlight>
              </a:rPr>
              <a:t>ဒါဘာကြောင့် အရေးပါတာလဲ</a:t>
            </a:r>
            <a:r>
              <a:rPr lang="en-US" dirty="0">
                <a:highlight>
                  <a:srgbClr val="00FFFF"/>
                </a:highlight>
              </a:rPr>
              <a:t>?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my-MM" dirty="0">
                <a:highlight>
                  <a:srgbClr val="00FFFF"/>
                </a:highlight>
              </a:rPr>
              <a:t>သင့်ကုန်အမှတ်တံဆိပ်ရဲ့ အနှစ်သာရက ဘာလဲ</a:t>
            </a:r>
            <a:r>
              <a:rPr lang="en-US" dirty="0">
                <a:highlight>
                  <a:srgbClr val="00FFFF"/>
                </a:highlight>
              </a:rPr>
              <a:t>?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my-MM" dirty="0">
                <a:highlight>
                  <a:srgbClr val="00FFFF"/>
                </a:highlight>
              </a:rPr>
              <a:t>ကျွန်ုပ်တို့ကို အားပေးသူ တွေက ဘယ်သူတွေလဲ</a:t>
            </a:r>
            <a:r>
              <a:rPr lang="en-US" dirty="0">
                <a:highlight>
                  <a:srgbClr val="00FFFF"/>
                </a:highlight>
              </a:rPr>
              <a:t>?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my-MM" dirty="0">
                <a:highlight>
                  <a:srgbClr val="00FFFF"/>
                </a:highlight>
              </a:rPr>
              <a:t>သင်နှင့်ပတ်သက်သည့် မည်သည့်အရာကို ထိုသူတို့အား တွေးတော ခံစားမိစေလိုသနည်း</a:t>
            </a:r>
            <a:r>
              <a:rPr lang="en-US" dirty="0">
                <a:highlight>
                  <a:srgbClr val="00FFFF"/>
                </a:highlight>
              </a:rPr>
              <a:t>?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my-MM" dirty="0">
                <a:highlight>
                  <a:srgbClr val="00FFFF"/>
                </a:highlight>
              </a:rPr>
              <a:t>ထိုအရာကို သင်မည်ကဲ့သို့ ရရှိနိုင်ပါသနည်း</a:t>
            </a:r>
            <a:r>
              <a:rPr lang="en-US" dirty="0">
                <a:highlight>
                  <a:srgbClr val="00FFFF"/>
                </a:highlight>
              </a:rPr>
              <a:t>?</a:t>
            </a:r>
          </a:p>
          <a:p>
            <a:pPr fontAlgn="base"/>
            <a:endParaRPr lang="en-US" dirty="0">
              <a:highlight>
                <a:srgbClr val="00FFFF"/>
              </a:highlight>
            </a:endParaRPr>
          </a:p>
          <a:p>
            <a:endParaRPr lang="en-US" dirty="0"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910255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447184" y="-542647"/>
            <a:ext cx="4419600" cy="11468100"/>
          </a:xfrm>
          <a:prstGeom prst="rect">
            <a:avLst/>
          </a:prstGeom>
          <a:solidFill>
            <a:srgbClr val="0D8EA2"/>
          </a:solidFill>
        </p:spPr>
      </p:sp>
      <p:sp>
        <p:nvSpPr>
          <p:cNvPr id="4" name="AutoShape 4"/>
          <p:cNvSpPr/>
          <p:nvPr/>
        </p:nvSpPr>
        <p:spPr>
          <a:xfrm>
            <a:off x="8184899" y="9229725"/>
            <a:ext cx="9182100" cy="28575"/>
          </a:xfrm>
          <a:prstGeom prst="rect">
            <a:avLst/>
          </a:prstGeom>
          <a:solidFill>
            <a:srgbClr val="B2ACA7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9373" y="8659266"/>
            <a:ext cx="2557976" cy="1250139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2" name="TextBox 5"/>
          <p:cNvSpPr txBox="1"/>
          <p:nvPr/>
        </p:nvSpPr>
        <p:spPr>
          <a:xfrm>
            <a:off x="845484" y="471577"/>
            <a:ext cx="15811500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fontAlgn="t"/>
            <a:r>
              <a:rPr lang="my-MM" sz="4400" b="1" dirty="0">
                <a:solidFill>
                  <a:srgbClr val="342D29"/>
                </a:solidFill>
                <a:latin typeface="Assistant Bold" panose="020B0604020202020204" charset="-79"/>
                <a:cs typeface="Assistant Bold" panose="020B0604020202020204" charset="-79"/>
              </a:rPr>
              <a:t>လူမှုစီးပွားဆိုင်ရာ ကင်းဗတ်စာမျက်နှာ</a:t>
            </a:r>
            <a:endParaRPr lang="de-AT" sz="4400" dirty="0"/>
          </a:p>
        </p:txBody>
      </p:sp>
      <p:sp>
        <p:nvSpPr>
          <p:cNvPr id="23" name="Rechteck 22"/>
          <p:cNvSpPr/>
          <p:nvPr/>
        </p:nvSpPr>
        <p:spPr>
          <a:xfrm>
            <a:off x="278653" y="1783529"/>
            <a:ext cx="13766731" cy="7174473"/>
          </a:xfrm>
          <a:prstGeom prst="rect">
            <a:avLst/>
          </a:prstGeom>
          <a:noFill/>
          <a:ln w="28575">
            <a:solidFill>
              <a:srgbClr val="2B8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Google Shape;706;p47"/>
          <p:cNvGraphicFramePr/>
          <p:nvPr>
            <p:extLst>
              <p:ext uri="{D42A27DB-BD31-4B8C-83A1-F6EECF244321}">
                <p14:modId xmlns:p14="http://schemas.microsoft.com/office/powerpoint/2010/main" val="4015855713"/>
              </p:ext>
            </p:extLst>
          </p:nvPr>
        </p:nvGraphicFramePr>
        <p:xfrm>
          <a:off x="278653" y="1409700"/>
          <a:ext cx="13970747" cy="94183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492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2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3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89133">
                  <a:extLst>
                    <a:ext uri="{9D8B030D-6E8A-4147-A177-3AD203B41FA5}">
                      <a16:colId xmlns:a16="http://schemas.microsoft.com/office/drawing/2014/main" val="419014452"/>
                    </a:ext>
                  </a:extLst>
                </a:gridCol>
                <a:gridCol w="28949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33682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Gill Sans"/>
                        <a:buNone/>
                      </a:pPr>
                      <a:endParaRPr lang="my-MM" sz="3000" i="0" u="none" strike="noStrike" cap="none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Gill Sans"/>
                        <a:buNone/>
                      </a:pPr>
                      <a:r>
                        <a:rPr lang="my-MM" sz="3000" i="0" u="none" strike="noStrike" cap="none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လူမှုရေးရာ စိန်ခေါ်မှု</a:t>
                      </a:r>
                      <a:endParaRPr sz="3000" i="0" u="none" strike="noStrike" cap="none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71975" marR="7197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Gill Sans"/>
                        <a:buNone/>
                      </a:pPr>
                      <a:endParaRPr lang="my-MM" sz="3000" i="0" u="none" strike="noStrike" cap="none" dirty="0">
                        <a:latin typeface="Gill Sans"/>
                        <a:ea typeface="Cambria"/>
                        <a:cs typeface="Cambria"/>
                        <a:sym typeface="Gill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Gill Sans"/>
                        <a:buNone/>
                      </a:pPr>
                      <a:r>
                        <a:rPr lang="my-MM" sz="3000" i="0" u="none" strike="noStrike" cap="none" dirty="0">
                          <a:latin typeface="Gill Sans"/>
                          <a:ea typeface="Cambria"/>
                          <a:cs typeface="Cambria"/>
                          <a:sym typeface="Gill Sans"/>
                        </a:rPr>
                        <a:t>အကျိုးခံစားခွင့်ရှိသူများ</a:t>
                      </a:r>
                      <a:endParaRPr sz="3000" i="0" u="none" strike="noStrike" cap="none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71975" marR="7197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Gill Sans"/>
                        <a:buNone/>
                        <a:tabLst/>
                        <a:defRPr/>
                      </a:pPr>
                      <a:endParaRPr lang="my-MM" sz="3000" i="0" u="none" strike="noStrike" cap="none" dirty="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Gill Sans"/>
                        <a:buNone/>
                        <a:tabLst/>
                        <a:defRPr/>
                      </a:pPr>
                      <a:r>
                        <a:rPr lang="my-MM" sz="3000" i="0" u="none" strike="noStrike" cap="none" dirty="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အကျိုးခံစားခွင့်ရှိသူများ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Gill Sans"/>
                        <a:buNone/>
                        <a:tabLst/>
                        <a:defRPr/>
                      </a:pPr>
                      <a:r>
                        <a:rPr lang="my-MM" sz="3000" i="0" u="none" strike="noStrike" cap="none" dirty="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အလားအလာရှိသော ထည့်သွင်းမှုများ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Gill Sans"/>
                        <a:buNone/>
                        <a:tabLst/>
                        <a:defRPr/>
                      </a:pPr>
                      <a:r>
                        <a:rPr lang="en-US" sz="9600" dirty="0">
                          <a:solidFill>
                            <a:srgbClr val="002060"/>
                          </a:solidFill>
                          <a:latin typeface="Wingdings" panose="05000000000000000000" pitchFamily="2" charset="2"/>
                        </a:rPr>
                        <a:t>ü</a:t>
                      </a:r>
                      <a:endParaRPr sz="3000" u="none" strike="noStrike" cap="none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71975" marR="7197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Gill Sans"/>
                        <a:buNone/>
                        <a:tabLst/>
                        <a:defRPr/>
                      </a:pPr>
                      <a:endParaRPr lang="my-MM" sz="3000" i="0" u="none" strike="noStrike" cap="none" dirty="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Gill Sans"/>
                        <a:buNone/>
                        <a:tabLst/>
                        <a:defRPr/>
                      </a:pPr>
                      <a:r>
                        <a:rPr lang="my-MM" sz="3000" i="0" u="none" strike="noStrike" cap="none" dirty="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အကျိုးခံစားခွင့်ရှိသူများ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Gill Sans"/>
                        <a:buNone/>
                        <a:tabLst/>
                        <a:defRPr/>
                      </a:pPr>
                      <a:endParaRPr lang="my-MM" sz="3000" i="0" u="none" strike="noStrike" cap="none" dirty="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Gill Sans"/>
                        <a:buNone/>
                        <a:tabLst/>
                        <a:defRPr/>
                      </a:pPr>
                      <a:r>
                        <a:rPr lang="my-MM" sz="3000" i="0" u="none" strike="noStrike" cap="none" dirty="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အလားအလာရှိသော ထည့်သွင်းမှုများ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Gill Sans"/>
                        <a:buNone/>
                        <a:tabLst/>
                        <a:defRPr/>
                      </a:pPr>
                      <a:r>
                        <a:rPr lang="en-US" sz="9600" dirty="0">
                          <a:solidFill>
                            <a:srgbClr val="002060"/>
                          </a:solidFill>
                          <a:latin typeface="Wingdings" panose="05000000000000000000" pitchFamily="2" charset="2"/>
                        </a:rPr>
                        <a:t>ü</a:t>
                      </a:r>
                      <a:endParaRPr sz="3000" u="none" strike="noStrike" cap="none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71975" marR="7197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Gill Sans"/>
                        <a:buNone/>
                        <a:tabLst/>
                        <a:defRPr/>
                      </a:pPr>
                      <a:endParaRPr lang="my-MM" sz="3000" i="0" u="none" strike="noStrike" cap="none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Gill Sans"/>
                        <a:buNone/>
                        <a:tabLst/>
                        <a:defRPr/>
                      </a:pPr>
                      <a:r>
                        <a:rPr lang="my-MM" sz="3000" i="0" u="none" strike="noStrike" cap="none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စီးပွားဖက်များ</a:t>
                      </a:r>
                      <a:endParaRPr lang="pl-PL" sz="3000" i="0" u="none" strike="noStrike" cap="none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Gill Sans"/>
                        <a:buNone/>
                        <a:tabLst/>
                        <a:defRPr/>
                      </a:pPr>
                      <a:r>
                        <a:rPr lang="en-US" sz="9600" dirty="0">
                          <a:solidFill>
                            <a:srgbClr val="002060"/>
                          </a:solidFill>
                          <a:latin typeface="Wingdings" panose="05000000000000000000" pitchFamily="2" charset="2"/>
                        </a:rPr>
                        <a:t>ü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Gill Sans"/>
                        <a:buNone/>
                      </a:pPr>
                      <a:endParaRPr sz="3000" u="none" strike="noStrike" cap="none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71975" marR="7197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180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Gill Sans"/>
                        <a:buNone/>
                        <a:tabLst/>
                        <a:defRPr/>
                      </a:pPr>
                      <a:endParaRPr lang="my-MM" sz="3000" i="0" u="none" strike="noStrike" cap="none" dirty="0">
                        <a:latin typeface="Gill Sans"/>
                        <a:ea typeface="Cambria"/>
                        <a:cs typeface="Cambria"/>
                        <a:sym typeface="Gill San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Gill Sans"/>
                        <a:buNone/>
                        <a:tabLst/>
                        <a:defRPr/>
                      </a:pPr>
                      <a:r>
                        <a:rPr lang="my-MM" sz="3000" i="0" u="none" strike="noStrike" cap="none" dirty="0">
                          <a:latin typeface="Gill Sans"/>
                          <a:ea typeface="Cambria"/>
                          <a:cs typeface="Cambria"/>
                          <a:sym typeface="Gill Sans"/>
                        </a:rPr>
                        <a:t>အဓိကလှုပ်ရှားဆောင်ရွက်မှုများ</a:t>
                      </a:r>
                      <a:endParaRPr lang="de-DE" sz="3000" i="0" u="none" strike="noStrike" cap="none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Gill Sans"/>
                        <a:buNone/>
                        <a:tabLst/>
                        <a:defRPr/>
                      </a:pPr>
                      <a:r>
                        <a:rPr lang="en-US" sz="9600" dirty="0">
                          <a:solidFill>
                            <a:srgbClr val="002060"/>
                          </a:solidFill>
                          <a:latin typeface="Wingdings" panose="05000000000000000000" pitchFamily="2" charset="2"/>
                        </a:rPr>
                        <a:t>ü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Gill Sans"/>
                        <a:buNone/>
                      </a:pPr>
                      <a:endParaRPr lang="de-DE" sz="3000" i="1" u="none" strike="noStrike" cap="none" dirty="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71975" marR="7197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 marL="71975" marR="7197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Gill Sans"/>
                        <a:buNone/>
                      </a:pPr>
                      <a:endParaRPr lang="de-DE" sz="3000" i="1" u="none" strike="noStrike" cap="none" dirty="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71975" marR="7197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1809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Gill Sans"/>
                        <a:buNone/>
                      </a:pPr>
                      <a:endParaRPr lang="my-MM" sz="3000" i="0" u="none" strike="noStrike" cap="none" dirty="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Gill Sans"/>
                        <a:buNone/>
                      </a:pPr>
                      <a:r>
                        <a:rPr lang="my-MM" sz="3000" i="0" u="none" strike="noStrike" cap="none" dirty="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ရင်းမြစ်များ</a:t>
                      </a:r>
                      <a:endParaRPr lang="de-DE" sz="3000" i="0" u="none" strike="noStrike" cap="none" dirty="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Gill Sans"/>
                        <a:buNone/>
                        <a:tabLst/>
                        <a:defRPr/>
                      </a:pPr>
                      <a:r>
                        <a:rPr lang="en-US" sz="9600" dirty="0">
                          <a:solidFill>
                            <a:srgbClr val="002060"/>
                          </a:solidFill>
                          <a:latin typeface="Wingdings" panose="05000000000000000000" pitchFamily="2" charset="2"/>
                        </a:rPr>
                        <a:t>ü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Gill Sans"/>
                        <a:buNone/>
                      </a:pPr>
                      <a:endParaRPr sz="3000" u="none" strike="noStrike" cap="none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71975" marR="7197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Gill Sans"/>
                        <a:buNone/>
                      </a:pPr>
                      <a:endParaRPr lang="my-MM" sz="3000" i="0" u="none" strike="noStrike" cap="none" dirty="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Gill Sans"/>
                        <a:buNone/>
                      </a:pPr>
                      <a:r>
                        <a:rPr lang="my-MM" sz="3000" i="0" u="none" strike="noStrike" cap="none" dirty="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ဆန္ဒရှိသော အနာဂတ် အခြေအနေ / ထုတ်လုပ်မှုများ</a:t>
                      </a:r>
                      <a:endParaRPr lang="de-DE" sz="3000" i="0" u="none" strike="noStrike" cap="none" dirty="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71975" marR="7197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Textfeld 13"/>
          <p:cNvSpPr txBox="1"/>
          <p:nvPr/>
        </p:nvSpPr>
        <p:spPr>
          <a:xfrm>
            <a:off x="4267200" y="2248910"/>
            <a:ext cx="1447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002060"/>
                </a:solidFill>
                <a:latin typeface="Wingdings" panose="05000000000000000000" pitchFamily="2" charset="2"/>
              </a:rPr>
              <a:t>ü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1558361" y="2449226"/>
            <a:ext cx="1447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002060"/>
                </a:solidFill>
                <a:latin typeface="Wingdings" panose="05000000000000000000" pitchFamily="2" charset="2"/>
              </a:rPr>
              <a:t>ü</a:t>
            </a:r>
          </a:p>
        </p:txBody>
      </p:sp>
      <p:grpSp>
        <p:nvGrpSpPr>
          <p:cNvPr id="16" name="Gruppieren 15"/>
          <p:cNvGrpSpPr/>
          <p:nvPr/>
        </p:nvGrpSpPr>
        <p:grpSpPr>
          <a:xfrm>
            <a:off x="12202938" y="2593797"/>
            <a:ext cx="5486399" cy="4269334"/>
            <a:chOff x="7117106" y="2689863"/>
            <a:chExt cx="5486399" cy="4269334"/>
          </a:xfrm>
        </p:grpSpPr>
        <p:pic>
          <p:nvPicPr>
            <p:cNvPr id="18" name="Grafik 17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9934" b="53874" l="62279" r="66211"/>
                      </a14:imgEffect>
                    </a14:imgLayer>
                  </a14:imgProps>
                </a:ext>
              </a:extLst>
            </a:blip>
            <a:srcRect l="62028" t="38192" r="33793" b="44384"/>
            <a:stretch/>
          </p:blipFill>
          <p:spPr>
            <a:xfrm>
              <a:off x="7117106" y="2689863"/>
              <a:ext cx="5486399" cy="4269334"/>
            </a:xfrm>
            <a:prstGeom prst="rect">
              <a:avLst/>
            </a:prstGeom>
          </p:spPr>
        </p:pic>
        <p:sp>
          <p:nvSpPr>
            <p:cNvPr id="15" name="Textfeld 14"/>
            <p:cNvSpPr txBox="1"/>
            <p:nvPr/>
          </p:nvSpPr>
          <p:spPr>
            <a:xfrm rot="39469">
              <a:off x="7915469" y="4350730"/>
              <a:ext cx="4371634" cy="9541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my-MM" sz="2800" b="1" dirty="0">
                  <a:solidFill>
                    <a:srgbClr val="002060"/>
                  </a:solidFill>
                  <a:latin typeface="Bahnschrift" panose="020B0502040204020203" pitchFamily="34" charset="0"/>
                </a:rPr>
                <a:t>အကျိုးခံစားခွင့်ရှိသူများ၏</a:t>
              </a:r>
            </a:p>
            <a:p>
              <a:pPr algn="ctr"/>
              <a:r>
                <a:rPr lang="my-MM" sz="2800" b="1" dirty="0">
                  <a:solidFill>
                    <a:srgbClr val="002060"/>
                  </a:solidFill>
                  <a:latin typeface="Bahnschrift" panose="020B0502040204020203" pitchFamily="34" charset="0"/>
                </a:rPr>
                <a:t>အမြင်</a:t>
              </a:r>
              <a:endParaRPr lang="en-US" sz="2800" b="1" dirty="0">
                <a:solidFill>
                  <a:srgbClr val="002060"/>
                </a:solidFill>
                <a:latin typeface="Bahnschrift" panose="020B0502040204020203" pitchFamily="34" charset="0"/>
              </a:endParaRPr>
            </a:p>
          </p:txBody>
        </p:sp>
      </p:grpSp>
      <p:pic>
        <p:nvPicPr>
          <p:cNvPr id="27" name="Grafik 23">
            <a:extLst>
              <a:ext uri="{FF2B5EF4-FFF2-40B4-BE49-F238E27FC236}">
                <a16:creationId xmlns:a16="http://schemas.microsoft.com/office/drawing/2014/main" id="{C62399EA-0195-46C0-9E46-FF589C7100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384474" y="8958001"/>
            <a:ext cx="740727" cy="95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261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834823" y="0"/>
            <a:ext cx="4419600" cy="11468100"/>
          </a:xfrm>
          <a:prstGeom prst="rect">
            <a:avLst/>
          </a:prstGeom>
          <a:solidFill>
            <a:srgbClr val="0D8EA2"/>
          </a:solidFill>
        </p:spPr>
      </p:sp>
      <p:sp>
        <p:nvSpPr>
          <p:cNvPr id="4" name="AutoShape 4"/>
          <p:cNvSpPr/>
          <p:nvPr/>
        </p:nvSpPr>
        <p:spPr>
          <a:xfrm>
            <a:off x="8184899" y="9229725"/>
            <a:ext cx="9182100" cy="28575"/>
          </a:xfrm>
          <a:prstGeom prst="rect">
            <a:avLst/>
          </a:prstGeom>
          <a:solidFill>
            <a:srgbClr val="B2ACA7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9373" y="8659266"/>
            <a:ext cx="2557976" cy="1250139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2" name="TextBox 5"/>
          <p:cNvSpPr txBox="1"/>
          <p:nvPr/>
        </p:nvSpPr>
        <p:spPr>
          <a:xfrm>
            <a:off x="94723" y="471577"/>
            <a:ext cx="17350939" cy="9541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fontAlgn="t"/>
            <a:r>
              <a:rPr lang="my-MM" sz="4400" b="1" dirty="0">
                <a:solidFill>
                  <a:srgbClr val="342D29"/>
                </a:solidFill>
                <a:latin typeface="Assistant Bold" panose="020B0604020202020204" charset="-79"/>
                <a:cs typeface="Assistant Bold" panose="020B0604020202020204" charset="-79"/>
              </a:rPr>
              <a:t>လူမှုစီးပွားဆိုင်ရာ ကင်းဗတ်စာမျက်နှာ</a:t>
            </a:r>
            <a:endParaRPr lang="de-AT" sz="4400" dirty="0"/>
          </a:p>
          <a:p>
            <a:pPr fontAlgn="t"/>
            <a:endParaRPr lang="de-AT" dirty="0"/>
          </a:p>
        </p:txBody>
      </p:sp>
      <p:sp>
        <p:nvSpPr>
          <p:cNvPr id="23" name="Rechteck 22"/>
          <p:cNvSpPr/>
          <p:nvPr/>
        </p:nvSpPr>
        <p:spPr>
          <a:xfrm>
            <a:off x="278653" y="1783529"/>
            <a:ext cx="13766731" cy="7174473"/>
          </a:xfrm>
          <a:prstGeom prst="rect">
            <a:avLst/>
          </a:prstGeom>
          <a:noFill/>
          <a:ln w="28575">
            <a:solidFill>
              <a:srgbClr val="2B8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Google Shape;706;p47"/>
          <p:cNvGraphicFramePr/>
          <p:nvPr>
            <p:extLst>
              <p:ext uri="{D42A27DB-BD31-4B8C-83A1-F6EECF244321}">
                <p14:modId xmlns:p14="http://schemas.microsoft.com/office/powerpoint/2010/main" val="2811993810"/>
              </p:ext>
            </p:extLst>
          </p:nvPr>
        </p:nvGraphicFramePr>
        <p:xfrm>
          <a:off x="418318" y="1848015"/>
          <a:ext cx="13487400" cy="820229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371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1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82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615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31141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Gill Sans"/>
                        <a:buNone/>
                      </a:pPr>
                      <a:r>
                        <a:rPr lang="my-MM" sz="2000" b="1" i="0" u="none" strike="noStrike" cap="none" dirty="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လူမှုရေးရာ စိန်ခေါ်မှု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Gill Sans"/>
                        <a:buNone/>
                      </a:pPr>
                      <a:endParaRPr lang="de-DE" sz="2000" b="1" i="0" u="none" strike="noStrike" cap="none" dirty="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my-MM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လက်ရှိအခြေအနေမှာ မည်သို့နည်း။</a:t>
                      </a: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my-MM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ကိန်းဂဏန်းများ၊ ပြဿနာ၏ အတိမ်အနက်၊ ပထဝီဝင်ဧရိယာ စသည်.</a:t>
                      </a: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.)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my-MM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ပြဿနာ၏ ဇစ်မြစ်မှာ အဘယ်နည်း။</a:t>
                      </a:r>
                      <a:endParaRPr lang="en-US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my-MM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ပြဿနာဖြစ်စေသော အကြောင်းများမှာ အဘယ်တို့နည်း။ 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my-MM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ဒေသတွင်း၌ ပြဿနာဖြေရှင်းပေးမည့် နည်းလမ်းများ ရှိပါသလား။</a:t>
                      </a:r>
                      <a:endParaRPr lang="en-US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……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Gill Sans"/>
                        <a:buNone/>
                      </a:pPr>
                      <a:endParaRPr sz="3000" u="none" strike="noStrike" cap="none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71975" marR="7197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Gill Sans"/>
                        <a:buNone/>
                      </a:pPr>
                      <a:r>
                        <a:rPr lang="my-MM" sz="2000" b="1" i="0" u="none" strike="noStrike" cap="none" dirty="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အကျိုးခံစားခွင့်ရှီသူများ</a:t>
                      </a:r>
                      <a:endParaRPr lang="de-DE" sz="2000" b="1" i="0" u="none" strike="noStrike" cap="none" dirty="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  <a:p>
                      <a:pPr marL="120650" indent="-120650" fontAlgn="base">
                        <a:buFont typeface="Arial" panose="020B0604020202020204" pitchFamily="34" charset="0"/>
                        <a:buChar char="•"/>
                      </a:pPr>
                      <a:r>
                        <a:rPr lang="my-MM" sz="1800" dirty="0"/>
                        <a:t>မည်သူတို့သည် သင်ရည်ရွယ်ထားသည့် အကျိုးခံစားခွင့်ရှိသူများ ဖြစ်သနည်း။ </a:t>
                      </a:r>
                      <a:r>
                        <a:rPr lang="en-US" sz="1800" dirty="0"/>
                        <a:t>(</a:t>
                      </a:r>
                      <a:r>
                        <a:rPr lang="my-MM" sz="1800" dirty="0"/>
                        <a:t>အသက်၊ လိင်၊ နေရာဒေသ၊ ပညာအဆင့်၊ အလုပ်အတွေ့အကြုံ၊ အိမ်ထောင်ရှိမရှိ၊ အခြားဖောင်ဒေးရှင် / လူမှုရေး အဖွဲ့အစည်းများတွင် မှတ်တမ်းတင်ထားခြင်း ရှိ/မရှိ) </a:t>
                      </a:r>
                      <a:endParaRPr lang="en-US" sz="1800" dirty="0"/>
                    </a:p>
                    <a:p>
                      <a:pPr marL="120650" indent="-120650" fontAlgn="base">
                        <a:buFont typeface="Arial" panose="020B0604020202020204" pitchFamily="34" charset="0"/>
                        <a:buChar char="•"/>
                      </a:pPr>
                      <a:r>
                        <a:rPr lang="my-MM" sz="1800" dirty="0"/>
                        <a:t>ထိုသူတို့၏ လိုအပ်ချက်များမှာ အဘယ်နည်း။ </a:t>
                      </a:r>
                      <a:endParaRPr lang="en-US" sz="1800" dirty="0"/>
                    </a:p>
                    <a:p>
                      <a:pPr marL="120650" indent="-12065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….</a:t>
                      </a:r>
                      <a:endParaRPr sz="3000" u="none" strike="noStrike" cap="none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71975" marR="7197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Gill Sans"/>
                        <a:buNone/>
                        <a:tabLst/>
                        <a:defRPr/>
                      </a:pPr>
                      <a:r>
                        <a:rPr lang="my-MM" sz="2000" b="1" i="0" u="none" strike="noStrike" cap="none" dirty="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အကျိုးခံစားခွင့်ရှိသူများ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Gill Sans"/>
                        <a:buNone/>
                        <a:tabLst/>
                        <a:defRPr/>
                      </a:pPr>
                      <a:r>
                        <a:rPr lang="my-MM" sz="2000" b="1" i="0" u="none" strike="noStrike" cap="none" dirty="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အလားအလာရှိသော ထည့်သွင်းမှု</a:t>
                      </a:r>
                      <a:endParaRPr lang="pl-PL" sz="3000" b="1" u="none" strike="noStrike" cap="none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marL="28575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my-MM" sz="1800" dirty="0"/>
                        <a:t>သင်၏ အဓိက လှုပ်ရှားဆောင်ရွက်မှုများမှာ အဘယ်တို့နည်း။ </a:t>
                      </a:r>
                      <a:r>
                        <a:rPr lang="en-US" sz="1800" dirty="0"/>
                        <a:t> </a:t>
                      </a:r>
                    </a:p>
                    <a:p>
                      <a:pPr marL="28575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my-MM" sz="1800" dirty="0"/>
                        <a:t>၄င်းတို့အနက်မှ မည်သည်တို့သည် သင်၏ အကျိုးခံစားခွင့်ရှိသူများ အတွက် ဖြစ်ပါသနည်း။</a:t>
                      </a:r>
                      <a:endParaRPr lang="en-US" sz="1800" dirty="0"/>
                    </a:p>
                    <a:p>
                      <a:pPr marL="28575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…..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Gill Sans"/>
                        <a:buNone/>
                      </a:pPr>
                      <a:endParaRPr sz="1800" u="none" strike="noStrike" cap="none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71975" marR="7197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Gill Sans"/>
                        <a:buNone/>
                        <a:tabLst/>
                        <a:defRPr/>
                      </a:pPr>
                      <a:r>
                        <a:rPr lang="my-MM" sz="2000" b="1" i="0" u="none" strike="noStrike" cap="none" dirty="0">
                          <a:latin typeface="Gill Sans"/>
                          <a:ea typeface="Cambria"/>
                          <a:cs typeface="Cambria"/>
                          <a:sym typeface="Gill Sans"/>
                        </a:rPr>
                        <a:t>စီးပွားဖက်များ</a:t>
                      </a:r>
                      <a:endParaRPr lang="pl-PL" sz="2000" b="1" i="0" u="none" strike="noStrike" cap="none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my-MM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မည်သို့သော လူမှုစီးပွားဖက်များနှင့် သင်ပူးပေါင်းဆောင်ရွက် လိုပါသနည်း။ </a:t>
                      </a:r>
                      <a:endParaRPr lang="en-US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my-MM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မည်သို့သော စီးပွားရေးမိတ်ဖက်များကို သင်လိုအပ်သနည်း။</a:t>
                      </a:r>
                      <a:endParaRPr lang="en-US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my-MM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မည်သို့သော အသင်းအဖွဲ့များတွင် သင် ပါဝင်မည်နည်း။ </a:t>
                      </a:r>
                      <a:endParaRPr lang="en-US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my-MM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မည်သို့သော နည်းပညာမျိုကို ထိုသူတို့က ပေးမည်နည်း။</a:t>
                      </a:r>
                      <a:endParaRPr lang="en-US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my-MM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သင့်မိတ်ဖက်များနှင့် ဆက်ဆံရေးကို သင်မည်ကဲ့သို့ တည်ဆောက်မည်နည်း။ </a:t>
                      </a:r>
                      <a:endParaRPr lang="en-US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….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Gill Sans"/>
                        <a:buNone/>
                      </a:pPr>
                      <a:endParaRPr sz="3000" u="none" strike="noStrike" cap="none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71975" marR="7197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834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Gill Sans"/>
                        <a:buNone/>
                        <a:tabLst/>
                        <a:defRPr/>
                      </a:pPr>
                      <a:r>
                        <a:rPr lang="my-MM" sz="2000" b="1" u="none" strike="noStrike" cap="none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အဓိကလှုပ်ရှားဆောင်ရွက်မှုများ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Gill Sans"/>
                        <a:buNone/>
                        <a:tabLst/>
                        <a:defRPr/>
                      </a:pPr>
                      <a:endParaRPr lang="de-DE" sz="2000" b="1" u="none" strike="noStrike" cap="none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my-MM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သင်၏အဓိက လှုပ်ရှားဆောင်ရွက်မှုများမှာ အဘယ်တို့နည်း။</a:t>
                      </a:r>
                      <a:endParaRPr lang="en-US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my-MM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သင့်အဓိက လှုပ်ရှားဆောင်ရွက်မှုများအနက်မှ အဘယ်တို့သည် သင်၏ အကျိုးခံစားခွင့်ရှိသူများအတွက် ဖြစ်သနည်း။ </a:t>
                      </a:r>
                      <a:endParaRPr lang="en-US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Gill Sans"/>
                        <a:buNone/>
                      </a:pPr>
                      <a:endParaRPr lang="de-DE" sz="3000" i="1" u="none" strike="noStrike" cap="none" dirty="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71975" marR="7197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 marL="71975" marR="7197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7254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Gill Sans"/>
                        <a:buNone/>
                      </a:pPr>
                      <a:endParaRPr lang="my-MM" sz="2000" b="1" i="0" u="none" strike="noStrike" cap="none" dirty="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Gill Sans"/>
                        <a:buNone/>
                      </a:pPr>
                      <a:r>
                        <a:rPr lang="my-MM" sz="2000" b="1" i="0" u="none" strike="noStrike" cap="none" dirty="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အရင်းအမြစ်များ</a:t>
                      </a:r>
                      <a:endParaRPr lang="de-DE" sz="2000" b="1" i="0" u="none" strike="noStrike" cap="none" dirty="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  <a:p>
                      <a:pPr marL="28575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my-MM" sz="1800" dirty="0"/>
                        <a:t>မည်သည့်လူ့စွမ်းအားအရင်းအမြစ်မျိုးကို သင်လိုအပ်မည်နည်း။ </a:t>
                      </a:r>
                      <a:endParaRPr lang="en-US" sz="1800" dirty="0"/>
                    </a:p>
                    <a:p>
                      <a:pPr marL="28575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my-MM" sz="1800" dirty="0"/>
                        <a:t>မည်သည့်ပစ္စည်းအရင်းအမြစ်မျိုးကို သင်လိုအပ်မည်နည်း။</a:t>
                      </a:r>
                      <a:endParaRPr lang="en-US" sz="1800" dirty="0"/>
                    </a:p>
                    <a:p>
                      <a:pPr marL="28575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my-MM" sz="1800" dirty="0"/>
                        <a:t>မည်သည့်ဘဏ္ဍာရေးအရင်းအမြစ်မျိုးကို သင်လိုအပ်မည်နည်း။</a:t>
                      </a:r>
                      <a:endParaRPr lang="en-US" sz="1800" dirty="0"/>
                    </a:p>
                    <a:p>
                      <a:pPr marL="28575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my-MM" sz="1800" dirty="0"/>
                        <a:t>မည်သည့်နည်းပညာအရင်းအမြစ်မျိုးကို သင်လိုအပ်မည်နည်း။</a:t>
                      </a:r>
                      <a:endParaRPr lang="en-US" sz="1800" dirty="0"/>
                    </a:p>
                    <a:p>
                      <a:pPr marL="28575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….</a:t>
                      </a:r>
                    </a:p>
                  </a:txBody>
                  <a:tcPr marL="71975" marR="7197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Gill Sans"/>
                        <a:buNone/>
                      </a:pPr>
                      <a:r>
                        <a:rPr lang="my-MM" sz="2000" b="1" i="0" u="none" strike="noStrike" cap="none" dirty="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ဆန္ဒရှိသော အနာဂတ်အခြေအနေ / ထုတ်လုပ်မှုများ</a:t>
                      </a:r>
                      <a:endParaRPr sz="3000" b="1" u="none" strike="noStrike" cap="none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71975" marR="7197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6" name="Gruppieren 15"/>
          <p:cNvGrpSpPr/>
          <p:nvPr/>
        </p:nvGrpSpPr>
        <p:grpSpPr>
          <a:xfrm>
            <a:off x="13566374" y="3512791"/>
            <a:ext cx="4874026" cy="4269334"/>
            <a:chOff x="7915456" y="2689863"/>
            <a:chExt cx="4874026" cy="4269334"/>
          </a:xfrm>
        </p:grpSpPr>
        <p:pic>
          <p:nvPicPr>
            <p:cNvPr id="18" name="Grafik 17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9934" b="53874" l="62279" r="66211"/>
                      </a14:imgEffect>
                    </a14:imgLayer>
                  </a14:imgProps>
                </a:ext>
              </a:extLst>
            </a:blip>
            <a:srcRect l="62028" t="38192" r="33793" b="44384"/>
            <a:stretch/>
          </p:blipFill>
          <p:spPr>
            <a:xfrm>
              <a:off x="7950782" y="2689863"/>
              <a:ext cx="4838700" cy="4269334"/>
            </a:xfrm>
            <a:prstGeom prst="rect">
              <a:avLst/>
            </a:prstGeom>
          </p:spPr>
        </p:pic>
        <p:sp>
          <p:nvSpPr>
            <p:cNvPr id="15" name="Textfeld 14"/>
            <p:cNvSpPr txBox="1"/>
            <p:nvPr/>
          </p:nvSpPr>
          <p:spPr>
            <a:xfrm rot="39469">
              <a:off x="7915456" y="4291185"/>
              <a:ext cx="4721747" cy="10772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my-MM" sz="3200" b="1" dirty="0">
                  <a:solidFill>
                    <a:srgbClr val="002060"/>
                  </a:solidFill>
                  <a:latin typeface="Bahnschrift" panose="020B0502040204020203" pitchFamily="34" charset="0"/>
                </a:rPr>
                <a:t>အကျိုးခံစားခွင့်ရှိသူများ၏ အမြင်</a:t>
              </a:r>
              <a:endParaRPr lang="en-US" sz="3200" b="1" dirty="0">
                <a:solidFill>
                  <a:srgbClr val="002060"/>
                </a:solidFill>
                <a:latin typeface="Bahnschrift" panose="020B0502040204020203" pitchFamily="34" charset="0"/>
              </a:endParaRPr>
            </a:p>
          </p:txBody>
        </p:sp>
      </p:grpSp>
      <p:sp>
        <p:nvSpPr>
          <p:cNvPr id="25" name="Textfeld 24"/>
          <p:cNvSpPr txBox="1"/>
          <p:nvPr/>
        </p:nvSpPr>
        <p:spPr>
          <a:xfrm>
            <a:off x="7400504" y="8282448"/>
            <a:ext cx="54863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my-MM" dirty="0">
                <a:highlight>
                  <a:srgbClr val="00FFFF"/>
                </a:highlight>
              </a:rPr>
              <a:t>သင်ဦးတည်ကာ အကျိုးခံစားခွင့်ရစေလိုသောသူတို့၏ မည်သို့သော လိုအပ်ချက်ကို သင်ဖြည့်ဆည်းမည်နည်း။</a:t>
            </a:r>
            <a:r>
              <a:rPr lang="en-US" dirty="0">
                <a:highlight>
                  <a:srgbClr val="00FFFF"/>
                </a:highlight>
              </a:rPr>
              <a:t>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my-MM" dirty="0">
                <a:highlight>
                  <a:srgbClr val="00FFFF"/>
                </a:highlight>
              </a:rPr>
              <a:t>သင်အကျိုးခံစားခွင့်ရစေလိုသောသူများ၏ မည်သည့် ပြဿနာ/များကို သင်ဖြေရှင်းပေးမည်နည်း။ </a:t>
            </a:r>
            <a:endParaRPr lang="en-US" dirty="0">
              <a:highlight>
                <a:srgbClr val="00FFFF"/>
              </a:highlight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my-MM" dirty="0">
                <a:highlight>
                  <a:srgbClr val="00FFFF"/>
                </a:highlight>
              </a:rPr>
              <a:t>မည်သို့သော နက်ဝပ်ချိတ်ဆက်မှု (သို့) ဂေဟစနစ်ကို ဖန်တီးမည်နည်း။ </a:t>
            </a:r>
            <a:endParaRPr lang="en-US" dirty="0">
              <a:highlight>
                <a:srgbClr val="00FFFF"/>
              </a:highlight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00FFFF"/>
                </a:highlight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246850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cup on a saucer&#10;&#10;Description automatically generated with medium confidence">
            <a:extLst>
              <a:ext uri="{FF2B5EF4-FFF2-40B4-BE49-F238E27FC236}">
                <a16:creationId xmlns:a16="http://schemas.microsoft.com/office/drawing/2014/main" id="{0F72992D-028B-4DC8-86BA-B0FDA05480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/>
          <a:stretch/>
        </p:blipFill>
        <p:spPr>
          <a:xfrm>
            <a:off x="20" y="1923"/>
            <a:ext cx="18287980" cy="1028507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539A3E-9C4D-431C-9E6D-2D96830E8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56E251-EA28-4FA4-BC17-E3E6CE306297}"/>
              </a:ext>
            </a:extLst>
          </p:cNvPr>
          <p:cNvSpPr txBox="1"/>
          <p:nvPr/>
        </p:nvSpPr>
        <p:spPr>
          <a:xfrm>
            <a:off x="12344400" y="3467100"/>
            <a:ext cx="1818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y-MM" sz="3600" dirty="0">
                <a:solidFill>
                  <a:schemeClr val="bg1"/>
                </a:solidFill>
              </a:rPr>
              <a:t>၁၀ မိနစ်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585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F823CE08-34C3-41B8-A22B-73FA1B0F2C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0" b="1"/>
          <a:stretch/>
        </p:blipFill>
        <p:spPr>
          <a:xfrm>
            <a:off x="20" y="1923"/>
            <a:ext cx="18287980" cy="1028507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148270-41F8-47FE-A9EF-DE13E03D3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17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33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up on a saucer&#10;&#10;Description automatically generated with medium confidence">
            <a:extLst>
              <a:ext uri="{FF2B5EF4-FFF2-40B4-BE49-F238E27FC236}">
                <a16:creationId xmlns:a16="http://schemas.microsoft.com/office/drawing/2014/main" id="{0F72992D-028B-4DC8-86BA-B0FDA05480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/>
          <a:stretch/>
        </p:blipFill>
        <p:spPr>
          <a:xfrm>
            <a:off x="20" y="1923"/>
            <a:ext cx="18287980" cy="1028507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539A3E-9C4D-431C-9E6D-2D96830E8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6335B2-606E-4615-B2E6-A4C25E18D7B0}"/>
              </a:ext>
            </a:extLst>
          </p:cNvPr>
          <p:cNvSpPr txBox="1"/>
          <p:nvPr/>
        </p:nvSpPr>
        <p:spPr>
          <a:xfrm>
            <a:off x="12344400" y="3467100"/>
            <a:ext cx="1818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y-MM" sz="3600" dirty="0">
                <a:solidFill>
                  <a:schemeClr val="bg1"/>
                </a:solidFill>
              </a:rPr>
              <a:t>၁၀ မိနစ်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967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person writing on a white board&#10;&#10;Description automatically generated">
            <a:extLst>
              <a:ext uri="{FF2B5EF4-FFF2-40B4-BE49-F238E27FC236}">
                <a16:creationId xmlns:a16="http://schemas.microsoft.com/office/drawing/2014/main" id="{4C4FA600-6062-4F11-A340-56F75509FC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5" b="8031"/>
          <a:stretch/>
        </p:blipFill>
        <p:spPr>
          <a:xfrm>
            <a:off x="20" y="1923"/>
            <a:ext cx="18287980" cy="1028507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B4A042-D391-4860-9198-B88FA348A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19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625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6677799" y="1377399"/>
            <a:ext cx="1059191" cy="8795301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6676818" y="965200"/>
            <a:ext cx="630461" cy="850337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57580" y="965200"/>
            <a:ext cx="16400255" cy="8087916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Mitteilung: Herzlich Willkommen auf unserer neuen Homepage! › SPD Langenfeld">
            <a:extLst>
              <a:ext uri="{FF2B5EF4-FFF2-40B4-BE49-F238E27FC236}">
                <a16:creationId xmlns:a16="http://schemas.microsoft.com/office/drawing/2014/main" id="{7AB95AFB-4161-4EB2-B5B2-B7EF081E3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425" y="732061"/>
            <a:ext cx="8287182" cy="503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02E9B2EE-76CA-47F3-9977-3F2FCB7FD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144000" y="2608858"/>
            <a:ext cx="0" cy="48006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>
          <a:xfrm>
            <a:off x="16061436" y="9573768"/>
            <a:ext cx="1028700" cy="48006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8184899" y="9229725"/>
            <a:ext cx="9182100" cy="28575"/>
          </a:xfrm>
          <a:prstGeom prst="rect">
            <a:avLst/>
          </a:prstGeom>
          <a:solidFill>
            <a:srgbClr val="B2ACA7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79373" y="8659266"/>
            <a:ext cx="2557976" cy="1250139"/>
          </a:xfrm>
          <a:prstGeom prst="rect">
            <a:avLst/>
          </a:prstGeom>
        </p:spPr>
      </p:pic>
      <p:sp>
        <p:nvSpPr>
          <p:cNvPr id="17" name="Rechteck 16"/>
          <p:cNvSpPr/>
          <p:nvPr/>
        </p:nvSpPr>
        <p:spPr>
          <a:xfrm>
            <a:off x="14325600" y="468998"/>
            <a:ext cx="4277934" cy="190160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utoShape 2">
            <a:extLst>
              <a:ext uri="{FF2B5EF4-FFF2-40B4-BE49-F238E27FC236}">
                <a16:creationId xmlns:a16="http://schemas.microsoft.com/office/drawing/2014/main" id="{9FD85800-A7B8-4B01-B8B7-31EF41DBAEA0}"/>
              </a:ext>
            </a:extLst>
          </p:cNvPr>
          <p:cNvSpPr/>
          <p:nvPr/>
        </p:nvSpPr>
        <p:spPr>
          <a:xfrm>
            <a:off x="14351622" y="-590550"/>
            <a:ext cx="4419600" cy="11468100"/>
          </a:xfrm>
          <a:prstGeom prst="rect">
            <a:avLst/>
          </a:prstGeom>
          <a:solidFill>
            <a:srgbClr val="0D8EA2"/>
          </a:solidFill>
        </p:spPr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70A7B6F-DB00-46A8-B4C1-9D32B4EEB9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161" y="5697981"/>
            <a:ext cx="10967361" cy="4800599"/>
          </a:xfrm>
          <a:prstGeom prst="rect">
            <a:avLst/>
          </a:prstGeom>
        </p:spPr>
      </p:pic>
      <p:pic>
        <p:nvPicPr>
          <p:cNvPr id="6" name="Picture 5" descr="Text, whiteboard&#10;&#10;Description automatically generated">
            <a:extLst>
              <a:ext uri="{FF2B5EF4-FFF2-40B4-BE49-F238E27FC236}">
                <a16:creationId xmlns:a16="http://schemas.microsoft.com/office/drawing/2014/main" id="{DFD5E8DF-F3A3-4349-B660-E83616CFCF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802" y="468998"/>
            <a:ext cx="5426291" cy="34728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8C5894-17C8-7014-E08E-B781F09CDF71}"/>
              </a:ext>
            </a:extLst>
          </p:cNvPr>
          <p:cNvSpPr txBox="1"/>
          <p:nvPr/>
        </p:nvSpPr>
        <p:spPr>
          <a:xfrm rot="10800000" flipH="1" flipV="1">
            <a:off x="1943122" y="7373941"/>
            <a:ext cx="51921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y-MM" sz="6600" b="1" dirty="0"/>
              <a:t>ကြိုဆိုပါ၏</a:t>
            </a:r>
            <a:endParaRPr lang="en-ID" sz="6600" b="1" dirty="0"/>
          </a:p>
        </p:txBody>
      </p:sp>
    </p:spTree>
    <p:extLst>
      <p:ext uri="{BB962C8B-B14F-4D97-AF65-F5344CB8AC3E}">
        <p14:creationId xmlns:p14="http://schemas.microsoft.com/office/powerpoint/2010/main" val="29866958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CF69F4A1-1AE6-4BC1-86D1-6D856091F7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"/>
          <a:stretch/>
        </p:blipFill>
        <p:spPr>
          <a:xfrm>
            <a:off x="20" y="1923"/>
            <a:ext cx="18287980" cy="1028507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99FD65-2C5E-4751-88F9-79C56F5F3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20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8670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up on a saucer&#10;&#10;Description automatically generated with medium confidence">
            <a:extLst>
              <a:ext uri="{FF2B5EF4-FFF2-40B4-BE49-F238E27FC236}">
                <a16:creationId xmlns:a16="http://schemas.microsoft.com/office/drawing/2014/main" id="{0F72992D-028B-4DC8-86BA-B0FDA05480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/>
          <a:stretch/>
        </p:blipFill>
        <p:spPr>
          <a:xfrm>
            <a:off x="20" y="1923"/>
            <a:ext cx="18287980" cy="1028507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539A3E-9C4D-431C-9E6D-2D96830E8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BBA884-ECD0-459B-9E84-7B6B22BAF886}"/>
              </a:ext>
            </a:extLst>
          </p:cNvPr>
          <p:cNvSpPr txBox="1"/>
          <p:nvPr/>
        </p:nvSpPr>
        <p:spPr>
          <a:xfrm>
            <a:off x="12344400" y="3467100"/>
            <a:ext cx="1818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y-MM" sz="3600" dirty="0">
                <a:solidFill>
                  <a:schemeClr val="bg1"/>
                </a:solidFill>
              </a:rPr>
              <a:t>၁၅ မိနစ်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318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7F55EAC-550A-4BDD-9099-3F20B8FA0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DC4F5A5F-493F-49AE-89B6-D5AF5EBC8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custGeom>
            <a:avLst/>
            <a:gdLst>
              <a:gd name="connsiteX0" fmla="*/ 6724001 w 12192000"/>
              <a:gd name="connsiteY0" fmla="*/ 434021 h 6858000"/>
              <a:gd name="connsiteX1" fmla="*/ 6471155 w 12192000"/>
              <a:gd name="connsiteY1" fmla="*/ 434599 h 6858000"/>
              <a:gd name="connsiteX2" fmla="*/ 5384913 w 12192000"/>
              <a:gd name="connsiteY2" fmla="*/ 497971 h 6858000"/>
              <a:gd name="connsiteX3" fmla="*/ 4818280 w 12192000"/>
              <a:gd name="connsiteY3" fmla="*/ 541802 h 6858000"/>
              <a:gd name="connsiteX4" fmla="*/ 3965428 w 12192000"/>
              <a:gd name="connsiteY4" fmla="*/ 675942 h 6858000"/>
              <a:gd name="connsiteX5" fmla="*/ 3699528 w 12192000"/>
              <a:gd name="connsiteY5" fmla="*/ 770472 h 6858000"/>
              <a:gd name="connsiteX6" fmla="*/ 3438854 w 12192000"/>
              <a:gd name="connsiteY6" fmla="*/ 834899 h 6858000"/>
              <a:gd name="connsiteX7" fmla="*/ 3367443 w 12192000"/>
              <a:gd name="connsiteY7" fmla="*/ 893518 h 6858000"/>
              <a:gd name="connsiteX8" fmla="*/ 3467301 w 12192000"/>
              <a:gd name="connsiteY8" fmla="*/ 953722 h 6858000"/>
              <a:gd name="connsiteX9" fmla="*/ 3889955 w 12192000"/>
              <a:gd name="connsiteY9" fmla="*/ 977486 h 6858000"/>
              <a:gd name="connsiteX10" fmla="*/ 3502135 w 12192000"/>
              <a:gd name="connsiteY10" fmla="*/ 1054062 h 6858000"/>
              <a:gd name="connsiteX11" fmla="*/ 4072832 w 12192000"/>
              <a:gd name="connsiteY11" fmla="*/ 1017622 h 6858000"/>
              <a:gd name="connsiteX12" fmla="*/ 4244099 w 12192000"/>
              <a:gd name="connsiteY12" fmla="*/ 1030825 h 6858000"/>
              <a:gd name="connsiteX13" fmla="*/ 4095475 w 12192000"/>
              <a:gd name="connsiteY13" fmla="*/ 1092084 h 6858000"/>
              <a:gd name="connsiteX14" fmla="*/ 3327386 w 12192000"/>
              <a:gd name="connsiteY14" fmla="*/ 1215660 h 6858000"/>
              <a:gd name="connsiteX15" fmla="*/ 3254813 w 12192000"/>
              <a:gd name="connsiteY15" fmla="*/ 1226749 h 6858000"/>
              <a:gd name="connsiteX16" fmla="*/ 2776427 w 12192000"/>
              <a:gd name="connsiteY16" fmla="*/ 1401552 h 6858000"/>
              <a:gd name="connsiteX17" fmla="*/ 3063226 w 12192000"/>
              <a:gd name="connsiteY17" fmla="*/ 1384124 h 6858000"/>
              <a:gd name="connsiteX18" fmla="*/ 2754945 w 12192000"/>
              <a:gd name="connsiteY18" fmla="*/ 1495025 h 6858000"/>
              <a:gd name="connsiteX19" fmla="*/ 2381061 w 12192000"/>
              <a:gd name="connsiteY19" fmla="*/ 1619658 h 6858000"/>
              <a:gd name="connsiteX20" fmla="*/ 2008336 w 12192000"/>
              <a:gd name="connsiteY20" fmla="*/ 1814527 h 6858000"/>
              <a:gd name="connsiteX21" fmla="*/ 1740695 w 12192000"/>
              <a:gd name="connsiteY21" fmla="*/ 1914337 h 6858000"/>
              <a:gd name="connsiteX22" fmla="*/ 1787720 w 12192000"/>
              <a:gd name="connsiteY22" fmla="*/ 1991970 h 6858000"/>
              <a:gd name="connsiteX23" fmla="*/ 1754048 w 12192000"/>
              <a:gd name="connsiteY23" fmla="*/ 2078049 h 6858000"/>
              <a:gd name="connsiteX24" fmla="*/ 2228951 w 12192000"/>
              <a:gd name="connsiteY24" fmla="*/ 1996721 h 6858000"/>
              <a:gd name="connsiteX25" fmla="*/ 2054781 w 12192000"/>
              <a:gd name="connsiteY25" fmla="*/ 2053228 h 6858000"/>
              <a:gd name="connsiteX26" fmla="*/ 1985693 w 12192000"/>
              <a:gd name="connsiteY26" fmla="*/ 2109207 h 6858000"/>
              <a:gd name="connsiteX27" fmla="*/ 2061168 w 12192000"/>
              <a:gd name="connsiteY27" fmla="*/ 2130859 h 6858000"/>
              <a:gd name="connsiteX28" fmla="*/ 2388026 w 12192000"/>
              <a:gd name="connsiteY28" fmla="*/ 2184726 h 6858000"/>
              <a:gd name="connsiteX29" fmla="*/ 1560719 w 12192000"/>
              <a:gd name="connsiteY29" fmla="*/ 2384876 h 6858000"/>
              <a:gd name="connsiteX30" fmla="*/ 1679734 w 12192000"/>
              <a:gd name="connsiteY30" fmla="*/ 2400191 h 6858000"/>
              <a:gd name="connsiteX31" fmla="*/ 2882089 w 12192000"/>
              <a:gd name="connsiteY31" fmla="*/ 2383292 h 6858000"/>
              <a:gd name="connsiteX32" fmla="*/ 3116638 w 12192000"/>
              <a:gd name="connsiteY32" fmla="*/ 2359528 h 6858000"/>
              <a:gd name="connsiteX33" fmla="*/ 2897765 w 12192000"/>
              <a:gd name="connsiteY33" fmla="*/ 2758243 h 6858000"/>
              <a:gd name="connsiteX34" fmla="*/ 2981367 w 12192000"/>
              <a:gd name="connsiteY34" fmla="*/ 2829008 h 6858000"/>
              <a:gd name="connsiteX35" fmla="*/ 2682955 w 12192000"/>
              <a:gd name="connsiteY35" fmla="*/ 2846436 h 6858000"/>
              <a:gd name="connsiteX36" fmla="*/ 2099485 w 12192000"/>
              <a:gd name="connsiteY36" fmla="*/ 3066653 h 6858000"/>
              <a:gd name="connsiteX37" fmla="*/ 1807460 w 12192000"/>
              <a:gd name="connsiteY37" fmla="*/ 3454808 h 6858000"/>
              <a:gd name="connsiteX38" fmla="*/ 1921251 w 12192000"/>
              <a:gd name="connsiteY38" fmla="*/ 3540889 h 6858000"/>
              <a:gd name="connsiteX39" fmla="*/ 1453313 w 12192000"/>
              <a:gd name="connsiteY39" fmla="*/ 3637002 h 6858000"/>
              <a:gd name="connsiteX40" fmla="*/ 1686122 w 12192000"/>
              <a:gd name="connsiteY40" fmla="*/ 3667634 h 6858000"/>
              <a:gd name="connsiteX41" fmla="*/ 1513692 w 12192000"/>
              <a:gd name="connsiteY41" fmla="*/ 3725196 h 6858000"/>
              <a:gd name="connsiteX42" fmla="*/ 1369711 w 12192000"/>
              <a:gd name="connsiteY42" fmla="*/ 3826063 h 6858000"/>
              <a:gd name="connsiteX43" fmla="*/ 2051298 w 12192000"/>
              <a:gd name="connsiteY43" fmla="*/ 3754242 h 6858000"/>
              <a:gd name="connsiteX44" fmla="*/ 2245207 w 12192000"/>
              <a:gd name="connsiteY44" fmla="*/ 3797018 h 6858000"/>
              <a:gd name="connsiteX45" fmla="*/ 2353192 w 12192000"/>
              <a:gd name="connsiteY45" fmla="*/ 3796489 h 6858000"/>
              <a:gd name="connsiteX46" fmla="*/ 2490207 w 12192000"/>
              <a:gd name="connsiteY46" fmla="*/ 3801242 h 6858000"/>
              <a:gd name="connsiteX47" fmla="*/ 2375835 w 12192000"/>
              <a:gd name="connsiteY47" fmla="*/ 3839794 h 6858000"/>
              <a:gd name="connsiteX48" fmla="*/ 2522138 w 12192000"/>
              <a:gd name="connsiteY48" fmla="*/ 4009841 h 6858000"/>
              <a:gd name="connsiteX49" fmla="*/ 1998466 w 12192000"/>
              <a:gd name="connsiteY49" fmla="*/ 4130778 h 6858000"/>
              <a:gd name="connsiteX50" fmla="*/ 2114580 w 12192000"/>
              <a:gd name="connsiteY50" fmla="*/ 4154543 h 6858000"/>
              <a:gd name="connsiteX51" fmla="*/ 2177862 w 12192000"/>
              <a:gd name="connsiteY51" fmla="*/ 4189925 h 6858000"/>
              <a:gd name="connsiteX52" fmla="*/ 1868419 w 12192000"/>
              <a:gd name="connsiteY52" fmla="*/ 4382153 h 6858000"/>
              <a:gd name="connsiteX53" fmla="*/ 2279460 w 12192000"/>
              <a:gd name="connsiteY53" fmla="*/ 4356805 h 6858000"/>
              <a:gd name="connsiteX54" fmla="*/ 2029817 w 12192000"/>
              <a:gd name="connsiteY54" fmla="*/ 4468235 h 6858000"/>
              <a:gd name="connsiteX55" fmla="*/ 1560137 w 12192000"/>
              <a:gd name="connsiteY55" fmla="*/ 4730172 h 6858000"/>
              <a:gd name="connsiteX56" fmla="*/ 1956664 w 12192000"/>
              <a:gd name="connsiteY56" fmla="*/ 4820477 h 6858000"/>
              <a:gd name="connsiteX57" fmla="*/ 3268168 w 12192000"/>
              <a:gd name="connsiteY57" fmla="*/ 4852692 h 6858000"/>
              <a:gd name="connsiteX58" fmla="*/ 2807197 w 12192000"/>
              <a:gd name="connsiteY58" fmla="*/ 4939300 h 6858000"/>
              <a:gd name="connsiteX59" fmla="*/ 2721272 w 12192000"/>
              <a:gd name="connsiteY59" fmla="*/ 4970458 h 6858000"/>
              <a:gd name="connsiteX60" fmla="*/ 2802552 w 12192000"/>
              <a:gd name="connsiteY60" fmla="*/ 5014291 h 6858000"/>
              <a:gd name="connsiteX61" fmla="*/ 2537812 w 12192000"/>
              <a:gd name="connsiteY61" fmla="*/ 5053898 h 6858000"/>
              <a:gd name="connsiteX62" fmla="*/ 2569744 w 12192000"/>
              <a:gd name="connsiteY62" fmla="*/ 5153182 h 6858000"/>
              <a:gd name="connsiteX63" fmla="*/ 1987436 w 12192000"/>
              <a:gd name="connsiteY63" fmla="*/ 5334320 h 6858000"/>
              <a:gd name="connsiteX64" fmla="*/ 1972921 w 12192000"/>
              <a:gd name="connsiteY64" fmla="*/ 5382376 h 6858000"/>
              <a:gd name="connsiteX65" fmla="*/ 2341001 w 12192000"/>
              <a:gd name="connsiteY65" fmla="*/ 5360725 h 6858000"/>
              <a:gd name="connsiteX66" fmla="*/ 2710822 w 12192000"/>
              <a:gd name="connsiteY66" fmla="*/ 5418816 h 6858000"/>
              <a:gd name="connsiteX67" fmla="*/ 2833903 w 12192000"/>
              <a:gd name="connsiteY67" fmla="*/ 5413007 h 6858000"/>
              <a:gd name="connsiteX68" fmla="*/ 3011556 w 12192000"/>
              <a:gd name="connsiteY68" fmla="*/ 5399276 h 6858000"/>
              <a:gd name="connsiteX69" fmla="*/ 3254233 w 12192000"/>
              <a:gd name="connsiteY69" fmla="*/ 5439412 h 6858000"/>
              <a:gd name="connsiteX70" fmla="*/ 2792101 w 12192000"/>
              <a:gd name="connsiteY70" fmla="*/ 5471625 h 6858000"/>
              <a:gd name="connsiteX71" fmla="*/ 2977303 w 12192000"/>
              <a:gd name="connsiteY71" fmla="*/ 5539751 h 6858000"/>
              <a:gd name="connsiteX72" fmla="*/ 3656566 w 12192000"/>
              <a:gd name="connsiteY72" fmla="*/ 5678642 h 6858000"/>
              <a:gd name="connsiteX73" fmla="*/ 4858340 w 12192000"/>
              <a:gd name="connsiteY73" fmla="*/ 5969625 h 6858000"/>
              <a:gd name="connsiteX74" fmla="*/ 5296668 w 12192000"/>
              <a:gd name="connsiteY74" fmla="*/ 6043559 h 6858000"/>
              <a:gd name="connsiteX75" fmla="*/ 5456323 w 12192000"/>
              <a:gd name="connsiteY75" fmla="*/ 6042502 h 6858000"/>
              <a:gd name="connsiteX76" fmla="*/ 5267058 w 12192000"/>
              <a:gd name="connsiteY76" fmla="*/ 6100066 h 6858000"/>
              <a:gd name="connsiteX77" fmla="*/ 7095266 w 12192000"/>
              <a:gd name="connsiteY77" fmla="*/ 6287541 h 6858000"/>
              <a:gd name="connsiteX78" fmla="*/ 9707235 w 12192000"/>
              <a:gd name="connsiteY78" fmla="*/ 5994446 h 6858000"/>
              <a:gd name="connsiteX79" fmla="*/ 10083442 w 12192000"/>
              <a:gd name="connsiteY79" fmla="*/ 5678642 h 6858000"/>
              <a:gd name="connsiteX80" fmla="*/ 10338892 w 12192000"/>
              <a:gd name="connsiteY80" fmla="*/ 4650957 h 6858000"/>
              <a:gd name="connsiteX81" fmla="*/ 10628013 w 12192000"/>
              <a:gd name="connsiteY81" fmla="*/ 4411198 h 6858000"/>
              <a:gd name="connsiteX82" fmla="*/ 10802766 w 12192000"/>
              <a:gd name="connsiteY82" fmla="*/ 4258050 h 6858000"/>
              <a:gd name="connsiteX83" fmla="*/ 10614662 w 12192000"/>
              <a:gd name="connsiteY83" fmla="*/ 4150318 h 6858000"/>
              <a:gd name="connsiteX84" fmla="*/ 10681427 w 12192000"/>
              <a:gd name="connsiteY84" fmla="*/ 4054203 h 6858000"/>
              <a:gd name="connsiteX85" fmla="*/ 10520029 w 12192000"/>
              <a:gd name="connsiteY85" fmla="*/ 3804411 h 6858000"/>
              <a:gd name="connsiteX86" fmla="*/ 10568798 w 12192000"/>
              <a:gd name="connsiteY86" fmla="*/ 3466426 h 6858000"/>
              <a:gd name="connsiteX87" fmla="*/ 10499709 w 12192000"/>
              <a:gd name="connsiteY87" fmla="*/ 3166465 h 6858000"/>
              <a:gd name="connsiteX88" fmla="*/ 10489840 w 12192000"/>
              <a:gd name="connsiteY88" fmla="*/ 2546475 h 6858000"/>
              <a:gd name="connsiteX89" fmla="*/ 10584471 w 12192000"/>
              <a:gd name="connsiteY89" fmla="*/ 2512148 h 6858000"/>
              <a:gd name="connsiteX90" fmla="*/ 10695942 w 12192000"/>
              <a:gd name="connsiteY90" fmla="*/ 2358471 h 6858000"/>
              <a:gd name="connsiteX91" fmla="*/ 10732516 w 12192000"/>
              <a:gd name="connsiteY91" fmla="*/ 2287706 h 6858000"/>
              <a:gd name="connsiteX92" fmla="*/ 10731357 w 12192000"/>
              <a:gd name="connsiteY92" fmla="*/ 2137725 h 6858000"/>
              <a:gd name="connsiteX93" fmla="*/ 10678525 w 12192000"/>
              <a:gd name="connsiteY93" fmla="*/ 2070656 h 6858000"/>
              <a:gd name="connsiteX94" fmla="*/ 10735999 w 12192000"/>
              <a:gd name="connsiteY94" fmla="*/ 1956587 h 6858000"/>
              <a:gd name="connsiteX95" fmla="*/ 10824246 w 12192000"/>
              <a:gd name="connsiteY95" fmla="*/ 1862584 h 6858000"/>
              <a:gd name="connsiteX96" fmla="*/ 10773156 w 12192000"/>
              <a:gd name="connsiteY96" fmla="*/ 1768054 h 6858000"/>
              <a:gd name="connsiteX97" fmla="*/ 10716261 w 12192000"/>
              <a:gd name="connsiteY97" fmla="*/ 1678278 h 6858000"/>
              <a:gd name="connsiteX98" fmla="*/ 10554864 w 12192000"/>
              <a:gd name="connsiteY98" fmla="*/ 1477599 h 6858000"/>
              <a:gd name="connsiteX99" fmla="*/ 10267483 w 12192000"/>
              <a:gd name="connsiteY99" fmla="*/ 1324977 h 6858000"/>
              <a:gd name="connsiteX100" fmla="*/ 9913337 w 12192000"/>
              <a:gd name="connsiteY100" fmla="*/ 1202458 h 6858000"/>
              <a:gd name="connsiteX101" fmla="*/ 10024805 w 12192000"/>
              <a:gd name="connsiteY101" fmla="*/ 1124827 h 6858000"/>
              <a:gd name="connsiteX102" fmla="*/ 9411726 w 12192000"/>
              <a:gd name="connsiteY102" fmla="*/ 980655 h 6858000"/>
              <a:gd name="connsiteX103" fmla="*/ 9930753 w 12192000"/>
              <a:gd name="connsiteY103" fmla="*/ 901968 h 6858000"/>
              <a:gd name="connsiteX104" fmla="*/ 9894178 w 12192000"/>
              <a:gd name="connsiteY104" fmla="*/ 871339 h 6858000"/>
              <a:gd name="connsiteX105" fmla="*/ 9858182 w 12192000"/>
              <a:gd name="connsiteY105" fmla="*/ 839125 h 6858000"/>
              <a:gd name="connsiteX106" fmla="*/ 10131050 w 12192000"/>
              <a:gd name="connsiteY106" fmla="*/ 792652 h 6858000"/>
              <a:gd name="connsiteX107" fmla="*/ 10006808 w 12192000"/>
              <a:gd name="connsiteY107" fmla="*/ 731920 h 6858000"/>
              <a:gd name="connsiteX108" fmla="*/ 10233809 w 12192000"/>
              <a:gd name="connsiteY108" fmla="*/ 710268 h 6858000"/>
              <a:gd name="connsiteX109" fmla="*/ 10267483 w 12192000"/>
              <a:gd name="connsiteY109" fmla="*/ 628940 h 6858000"/>
              <a:gd name="connsiteX110" fmla="*/ 10136275 w 12192000"/>
              <a:gd name="connsiteY110" fmla="*/ 589333 h 6858000"/>
              <a:gd name="connsiteX111" fmla="*/ 9131312 w 12192000"/>
              <a:gd name="connsiteY111" fmla="*/ 480544 h 6858000"/>
              <a:gd name="connsiteX112" fmla="*/ 7479600 w 12192000"/>
              <a:gd name="connsiteY112" fmla="*/ 454667 h 6858000"/>
              <a:gd name="connsiteX113" fmla="*/ 6724001 w 12192000"/>
              <a:gd name="connsiteY113" fmla="*/ 434021 h 6858000"/>
              <a:gd name="connsiteX114" fmla="*/ 0 w 12192000"/>
              <a:gd name="connsiteY114" fmla="*/ 0 h 6858000"/>
              <a:gd name="connsiteX115" fmla="*/ 12192000 w 12192000"/>
              <a:gd name="connsiteY115" fmla="*/ 0 h 6858000"/>
              <a:gd name="connsiteX116" fmla="*/ 12192000 w 12192000"/>
              <a:gd name="connsiteY116" fmla="*/ 6858000 h 6858000"/>
              <a:gd name="connsiteX117" fmla="*/ 0 w 12192000"/>
              <a:gd name="connsiteY11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12192000" h="6858000">
                <a:moveTo>
                  <a:pt x="6724001" y="434021"/>
                </a:moveTo>
                <a:cubicBezTo>
                  <a:pt x="6639882" y="433113"/>
                  <a:pt x="6555627" y="433147"/>
                  <a:pt x="6471155" y="434599"/>
                </a:cubicBezTo>
                <a:cubicBezTo>
                  <a:pt x="6109461" y="440937"/>
                  <a:pt x="5748349" y="439351"/>
                  <a:pt x="5384913" y="497971"/>
                </a:cubicBezTo>
                <a:cubicBezTo>
                  <a:pt x="5199132" y="528072"/>
                  <a:pt x="5005803" y="518038"/>
                  <a:pt x="4818280" y="541802"/>
                </a:cubicBezTo>
                <a:cubicBezTo>
                  <a:pt x="4532641" y="578242"/>
                  <a:pt x="4247003" y="621019"/>
                  <a:pt x="3965428" y="675942"/>
                </a:cubicBezTo>
                <a:cubicBezTo>
                  <a:pt x="3877181" y="693369"/>
                  <a:pt x="3768034" y="703930"/>
                  <a:pt x="3699528" y="770472"/>
                </a:cubicBezTo>
                <a:cubicBezTo>
                  <a:pt x="3590961" y="728224"/>
                  <a:pt x="3523617" y="807966"/>
                  <a:pt x="3438854" y="834899"/>
                </a:cubicBezTo>
                <a:cubicBezTo>
                  <a:pt x="3405761" y="845462"/>
                  <a:pt x="3362218" y="860248"/>
                  <a:pt x="3367443" y="893518"/>
                </a:cubicBezTo>
                <a:cubicBezTo>
                  <a:pt x="3372089" y="935238"/>
                  <a:pt x="3420855" y="962172"/>
                  <a:pt x="3467301" y="953722"/>
                </a:cubicBezTo>
                <a:cubicBezTo>
                  <a:pt x="3611863" y="927317"/>
                  <a:pt x="3741328" y="986464"/>
                  <a:pt x="3889955" y="977486"/>
                </a:cubicBezTo>
                <a:cubicBezTo>
                  <a:pt x="3760488" y="1002836"/>
                  <a:pt x="3631601" y="1028713"/>
                  <a:pt x="3502135" y="1054062"/>
                </a:cubicBezTo>
                <a:cubicBezTo>
                  <a:pt x="3694303" y="1074129"/>
                  <a:pt x="3883568" y="1038218"/>
                  <a:pt x="4072832" y="1017622"/>
                </a:cubicBezTo>
                <a:cubicBezTo>
                  <a:pt x="4133792" y="1011285"/>
                  <a:pt x="4228424" y="962699"/>
                  <a:pt x="4244099" y="1030825"/>
                </a:cubicBezTo>
                <a:cubicBezTo>
                  <a:pt x="4254550" y="1076242"/>
                  <a:pt x="4152951" y="1079410"/>
                  <a:pt x="4095475" y="1092084"/>
                </a:cubicBezTo>
                <a:cubicBezTo>
                  <a:pt x="3841766" y="1146479"/>
                  <a:pt x="3583994" y="1178165"/>
                  <a:pt x="3327386" y="1215660"/>
                </a:cubicBezTo>
                <a:cubicBezTo>
                  <a:pt x="3303001" y="1219357"/>
                  <a:pt x="3271070" y="1216188"/>
                  <a:pt x="3254813" y="1226749"/>
                </a:cubicBezTo>
                <a:cubicBezTo>
                  <a:pt x="3123605" y="1311774"/>
                  <a:pt x="2957563" y="1339765"/>
                  <a:pt x="2776427" y="1401552"/>
                </a:cubicBezTo>
                <a:cubicBezTo>
                  <a:pt x="2890798" y="1430598"/>
                  <a:pt x="2968012" y="1370921"/>
                  <a:pt x="3063226" y="1384124"/>
                </a:cubicBezTo>
                <a:cubicBezTo>
                  <a:pt x="2966272" y="1448024"/>
                  <a:pt x="2853641" y="1460171"/>
                  <a:pt x="2754945" y="1495025"/>
                </a:cubicBezTo>
                <a:cubicBezTo>
                  <a:pt x="2684117" y="1519846"/>
                  <a:pt x="2421119" y="1597477"/>
                  <a:pt x="2381061" y="1619658"/>
                </a:cubicBezTo>
                <a:cubicBezTo>
                  <a:pt x="2260302" y="1688311"/>
                  <a:pt x="2107033" y="1720525"/>
                  <a:pt x="2008336" y="1814527"/>
                </a:cubicBezTo>
                <a:cubicBezTo>
                  <a:pt x="1938668" y="1880540"/>
                  <a:pt x="1822554" y="1868393"/>
                  <a:pt x="1740695" y="1914337"/>
                </a:cubicBezTo>
                <a:cubicBezTo>
                  <a:pt x="1711667" y="1957642"/>
                  <a:pt x="1767982" y="1968733"/>
                  <a:pt x="1787720" y="1991970"/>
                </a:cubicBezTo>
                <a:cubicBezTo>
                  <a:pt x="1813846" y="2023126"/>
                  <a:pt x="1767401" y="2040555"/>
                  <a:pt x="1754048" y="2078049"/>
                </a:cubicBezTo>
                <a:cubicBezTo>
                  <a:pt x="1907898" y="2035802"/>
                  <a:pt x="2054781" y="2010981"/>
                  <a:pt x="2228951" y="1996721"/>
                </a:cubicBezTo>
                <a:cubicBezTo>
                  <a:pt x="2171475" y="2057452"/>
                  <a:pt x="2101807" y="2031048"/>
                  <a:pt x="2054781" y="2053228"/>
                </a:cubicBezTo>
                <a:cubicBezTo>
                  <a:pt x="2024011" y="2067487"/>
                  <a:pt x="1976984" y="2073824"/>
                  <a:pt x="1985693" y="2109207"/>
                </a:cubicBezTo>
                <a:cubicBezTo>
                  <a:pt x="1992660" y="2137196"/>
                  <a:pt x="2032140" y="2133500"/>
                  <a:pt x="2061168" y="2130859"/>
                </a:cubicBezTo>
                <a:cubicBezTo>
                  <a:pt x="2172636" y="2120825"/>
                  <a:pt x="2281202" y="2117656"/>
                  <a:pt x="2388026" y="2184726"/>
                </a:cubicBezTo>
                <a:cubicBezTo>
                  <a:pt x="2116321" y="2282425"/>
                  <a:pt x="1803977" y="2241233"/>
                  <a:pt x="1560719" y="2384876"/>
                </a:cubicBezTo>
                <a:cubicBezTo>
                  <a:pt x="1594973" y="2429237"/>
                  <a:pt x="1643739" y="2405472"/>
                  <a:pt x="1679734" y="2400191"/>
                </a:cubicBezTo>
                <a:cubicBezTo>
                  <a:pt x="1916026" y="2364279"/>
                  <a:pt x="2760170" y="2428180"/>
                  <a:pt x="2882089" y="2383292"/>
                </a:cubicBezTo>
                <a:cubicBezTo>
                  <a:pt x="2956983" y="2355830"/>
                  <a:pt x="3035941" y="2342628"/>
                  <a:pt x="3116638" y="2359528"/>
                </a:cubicBezTo>
                <a:cubicBezTo>
                  <a:pt x="3194434" y="2375898"/>
                  <a:pt x="3174696" y="2605622"/>
                  <a:pt x="2897765" y="2758243"/>
                </a:cubicBezTo>
                <a:cubicBezTo>
                  <a:pt x="2858286" y="2779895"/>
                  <a:pt x="3034779" y="2811053"/>
                  <a:pt x="2981367" y="2829008"/>
                </a:cubicBezTo>
                <a:cubicBezTo>
                  <a:pt x="2939566" y="2843267"/>
                  <a:pt x="2734626" y="2835346"/>
                  <a:pt x="2682955" y="2846436"/>
                </a:cubicBezTo>
                <a:cubicBezTo>
                  <a:pt x="2662635" y="2851188"/>
                  <a:pt x="2040267" y="3029159"/>
                  <a:pt x="2099485" y="3066653"/>
                </a:cubicBezTo>
                <a:cubicBezTo>
                  <a:pt x="2276558" y="3179139"/>
                  <a:pt x="2869897" y="3385098"/>
                  <a:pt x="1807460" y="3454808"/>
                </a:cubicBezTo>
                <a:cubicBezTo>
                  <a:pt x="1841132" y="3495472"/>
                  <a:pt x="1934024" y="3469596"/>
                  <a:pt x="1921251" y="3540889"/>
                </a:cubicBezTo>
                <a:cubicBezTo>
                  <a:pt x="1780173" y="3579440"/>
                  <a:pt x="1617035" y="3577328"/>
                  <a:pt x="1453313" y="3637002"/>
                </a:cubicBezTo>
                <a:cubicBezTo>
                  <a:pt x="1527047" y="3680307"/>
                  <a:pt x="1611808" y="3653902"/>
                  <a:pt x="1686122" y="3667634"/>
                </a:cubicBezTo>
                <a:cubicBezTo>
                  <a:pt x="1644320" y="3722027"/>
                  <a:pt x="1572330" y="3713578"/>
                  <a:pt x="1513692" y="3725196"/>
                </a:cubicBezTo>
                <a:cubicBezTo>
                  <a:pt x="1459700" y="3736286"/>
                  <a:pt x="1345329" y="3830816"/>
                  <a:pt x="1369711" y="3826063"/>
                </a:cubicBezTo>
                <a:cubicBezTo>
                  <a:pt x="1595553" y="3783815"/>
                  <a:pt x="1824877" y="3795434"/>
                  <a:pt x="2051298" y="3754242"/>
                </a:cubicBezTo>
                <a:cubicBezTo>
                  <a:pt x="2126192" y="3740511"/>
                  <a:pt x="2210955" y="3714106"/>
                  <a:pt x="2245207" y="3797018"/>
                </a:cubicBezTo>
                <a:cubicBezTo>
                  <a:pt x="2255659" y="3821310"/>
                  <a:pt x="2248109" y="3829232"/>
                  <a:pt x="2353192" y="3796489"/>
                </a:cubicBezTo>
                <a:cubicBezTo>
                  <a:pt x="2394414" y="3783815"/>
                  <a:pt x="2448988" y="3770085"/>
                  <a:pt x="2490207" y="3801242"/>
                </a:cubicBezTo>
                <a:cubicBezTo>
                  <a:pt x="2464082" y="3840321"/>
                  <a:pt x="2413572" y="3828703"/>
                  <a:pt x="2375835" y="3839794"/>
                </a:cubicBezTo>
                <a:cubicBezTo>
                  <a:pt x="2275978" y="3868311"/>
                  <a:pt x="2619094" y="3977100"/>
                  <a:pt x="2522138" y="4009841"/>
                </a:cubicBezTo>
                <a:cubicBezTo>
                  <a:pt x="2323584" y="4076912"/>
                  <a:pt x="2199343" y="4057372"/>
                  <a:pt x="1998466" y="4130778"/>
                </a:cubicBezTo>
                <a:cubicBezTo>
                  <a:pt x="2066973" y="4129192"/>
                  <a:pt x="2046072" y="4154543"/>
                  <a:pt x="2114580" y="4154543"/>
                </a:cubicBezTo>
                <a:cubicBezTo>
                  <a:pt x="2145350" y="4154543"/>
                  <a:pt x="2177862" y="4160878"/>
                  <a:pt x="2177862" y="4189925"/>
                </a:cubicBezTo>
                <a:cubicBezTo>
                  <a:pt x="2177862" y="4217385"/>
                  <a:pt x="1817330" y="4367895"/>
                  <a:pt x="1868419" y="4382153"/>
                </a:cubicBezTo>
                <a:cubicBezTo>
                  <a:pt x="2007755" y="4420704"/>
                  <a:pt x="2365385" y="4302410"/>
                  <a:pt x="2279460" y="4356805"/>
                </a:cubicBezTo>
                <a:cubicBezTo>
                  <a:pt x="2148834" y="4439716"/>
                  <a:pt x="2129094" y="4456088"/>
                  <a:pt x="2029817" y="4468235"/>
                </a:cubicBezTo>
                <a:cubicBezTo>
                  <a:pt x="1944474" y="4478796"/>
                  <a:pt x="1644320" y="4710633"/>
                  <a:pt x="1560137" y="4730172"/>
                </a:cubicBezTo>
                <a:cubicBezTo>
                  <a:pt x="1485825" y="4747072"/>
                  <a:pt x="1774947" y="4800410"/>
                  <a:pt x="1956664" y="4820477"/>
                </a:cubicBezTo>
                <a:cubicBezTo>
                  <a:pt x="2130256" y="4840017"/>
                  <a:pt x="3101544" y="4789319"/>
                  <a:pt x="3268168" y="4852692"/>
                </a:cubicBezTo>
                <a:cubicBezTo>
                  <a:pt x="3111993" y="4878041"/>
                  <a:pt x="2970336" y="4953030"/>
                  <a:pt x="2807197" y="4939300"/>
                </a:cubicBezTo>
                <a:cubicBezTo>
                  <a:pt x="2773524" y="4936660"/>
                  <a:pt x="2724756" y="4930323"/>
                  <a:pt x="2721272" y="4970458"/>
                </a:cubicBezTo>
                <a:cubicBezTo>
                  <a:pt x="2718369" y="5005313"/>
                  <a:pt x="2788038" y="4981548"/>
                  <a:pt x="2802552" y="5014291"/>
                </a:cubicBezTo>
                <a:cubicBezTo>
                  <a:pt x="2719531" y="5060235"/>
                  <a:pt x="2621415" y="5018515"/>
                  <a:pt x="2537812" y="5053898"/>
                </a:cubicBezTo>
                <a:cubicBezTo>
                  <a:pt x="2491948" y="5099314"/>
                  <a:pt x="2589483" y="5107236"/>
                  <a:pt x="2569744" y="5153182"/>
                </a:cubicBezTo>
                <a:cubicBezTo>
                  <a:pt x="2301522" y="5193845"/>
                  <a:pt x="2252174" y="5268836"/>
                  <a:pt x="1987436" y="5334320"/>
                </a:cubicBezTo>
                <a:cubicBezTo>
                  <a:pt x="1971179" y="5338545"/>
                  <a:pt x="1958407" y="5352274"/>
                  <a:pt x="1972921" y="5382376"/>
                </a:cubicBezTo>
                <a:cubicBezTo>
                  <a:pt x="2087874" y="5396107"/>
                  <a:pt x="2215599" y="5373399"/>
                  <a:pt x="2341001" y="5360725"/>
                </a:cubicBezTo>
                <a:cubicBezTo>
                  <a:pt x="2537812" y="5340129"/>
                  <a:pt x="2533748" y="5339072"/>
                  <a:pt x="2710822" y="5418816"/>
                </a:cubicBezTo>
                <a:cubicBezTo>
                  <a:pt x="2743914" y="5433602"/>
                  <a:pt x="2801390" y="5438355"/>
                  <a:pt x="2833903" y="5413007"/>
                </a:cubicBezTo>
                <a:cubicBezTo>
                  <a:pt x="2896604" y="5364422"/>
                  <a:pt x="2950016" y="5368646"/>
                  <a:pt x="3011556" y="5399276"/>
                </a:cubicBezTo>
                <a:cubicBezTo>
                  <a:pt x="3077160" y="5432547"/>
                  <a:pt x="3171793" y="5391882"/>
                  <a:pt x="3254233" y="5439412"/>
                </a:cubicBezTo>
                <a:cubicBezTo>
                  <a:pt x="3099802" y="5473739"/>
                  <a:pt x="2957563" y="5473739"/>
                  <a:pt x="2792101" y="5471625"/>
                </a:cubicBezTo>
                <a:cubicBezTo>
                  <a:pt x="2846095" y="5537639"/>
                  <a:pt x="2914601" y="5536582"/>
                  <a:pt x="2977303" y="5539751"/>
                </a:cubicBezTo>
                <a:cubicBezTo>
                  <a:pt x="3214174" y="5551898"/>
                  <a:pt x="3601411" y="5660686"/>
                  <a:pt x="3656566" y="5678642"/>
                </a:cubicBezTo>
                <a:cubicBezTo>
                  <a:pt x="4280675" y="5879847"/>
                  <a:pt x="4178497" y="5898332"/>
                  <a:pt x="4858340" y="5969625"/>
                </a:cubicBezTo>
                <a:cubicBezTo>
                  <a:pt x="5261253" y="6011873"/>
                  <a:pt x="4887368" y="6032469"/>
                  <a:pt x="5296668" y="6043559"/>
                </a:cubicBezTo>
                <a:cubicBezTo>
                  <a:pt x="5349500" y="6045143"/>
                  <a:pt x="5402911" y="6044087"/>
                  <a:pt x="5456323" y="6042502"/>
                </a:cubicBezTo>
                <a:cubicBezTo>
                  <a:pt x="5368077" y="6073134"/>
                  <a:pt x="5267058" y="6100066"/>
                  <a:pt x="5267058" y="6100066"/>
                </a:cubicBezTo>
                <a:cubicBezTo>
                  <a:pt x="5267058" y="6100066"/>
                  <a:pt x="5318728" y="6208854"/>
                  <a:pt x="7095266" y="6287541"/>
                </a:cubicBezTo>
                <a:cubicBezTo>
                  <a:pt x="7422124" y="6302329"/>
                  <a:pt x="9563254" y="6024548"/>
                  <a:pt x="9707235" y="5994446"/>
                </a:cubicBezTo>
                <a:cubicBezTo>
                  <a:pt x="9844249" y="5966984"/>
                  <a:pt x="10002164" y="5671247"/>
                  <a:pt x="10083442" y="5678642"/>
                </a:cubicBezTo>
                <a:cubicBezTo>
                  <a:pt x="10103183" y="5653293"/>
                  <a:pt x="10283158" y="5139979"/>
                  <a:pt x="10338892" y="4650957"/>
                </a:cubicBezTo>
                <a:cubicBezTo>
                  <a:pt x="10448618" y="4580718"/>
                  <a:pt x="10551960" y="4503088"/>
                  <a:pt x="10628013" y="4411198"/>
                </a:cubicBezTo>
                <a:cubicBezTo>
                  <a:pt x="10675040" y="4354692"/>
                  <a:pt x="10718003" y="4298185"/>
                  <a:pt x="10802766" y="4258050"/>
                </a:cubicBezTo>
                <a:cubicBezTo>
                  <a:pt x="10755739" y="4203128"/>
                  <a:pt x="10675040" y="4190453"/>
                  <a:pt x="10614662" y="4150318"/>
                </a:cubicBezTo>
                <a:cubicBezTo>
                  <a:pt x="10610017" y="4117046"/>
                  <a:pt x="10705811" y="4127081"/>
                  <a:pt x="10681427" y="4054203"/>
                </a:cubicBezTo>
                <a:cubicBezTo>
                  <a:pt x="10648335" y="3957032"/>
                  <a:pt x="10684328" y="3846131"/>
                  <a:pt x="10520029" y="3804411"/>
                </a:cubicBezTo>
                <a:cubicBezTo>
                  <a:pt x="10476485" y="3709881"/>
                  <a:pt x="10464294" y="3558845"/>
                  <a:pt x="10568798" y="3466426"/>
                </a:cubicBezTo>
                <a:cubicBezTo>
                  <a:pt x="10724388" y="3328592"/>
                  <a:pt x="10699424" y="3240927"/>
                  <a:pt x="10499709" y="3166465"/>
                </a:cubicBezTo>
                <a:cubicBezTo>
                  <a:pt x="10474164" y="3156958"/>
                  <a:pt x="10501452" y="2570768"/>
                  <a:pt x="10489840" y="2546475"/>
                </a:cubicBezTo>
                <a:cubicBezTo>
                  <a:pt x="10508418" y="2513205"/>
                  <a:pt x="10551960" y="2521126"/>
                  <a:pt x="10584471" y="2512148"/>
                </a:cubicBezTo>
                <a:cubicBezTo>
                  <a:pt x="10726711" y="2474125"/>
                  <a:pt x="10731357" y="2474125"/>
                  <a:pt x="10695942" y="2358471"/>
                </a:cubicBezTo>
                <a:cubicBezTo>
                  <a:pt x="10685490" y="2323616"/>
                  <a:pt x="10709874" y="2309357"/>
                  <a:pt x="10732516" y="2287706"/>
                </a:cubicBezTo>
                <a:cubicBezTo>
                  <a:pt x="10817280" y="2206905"/>
                  <a:pt x="10817860" y="2205850"/>
                  <a:pt x="10731357" y="2137725"/>
                </a:cubicBezTo>
                <a:cubicBezTo>
                  <a:pt x="10706391" y="2118185"/>
                  <a:pt x="10689555" y="2097061"/>
                  <a:pt x="10678525" y="2070656"/>
                </a:cubicBezTo>
                <a:cubicBezTo>
                  <a:pt x="10658203" y="2022599"/>
                  <a:pt x="10658784" y="1982463"/>
                  <a:pt x="10735999" y="1956587"/>
                </a:cubicBezTo>
                <a:cubicBezTo>
                  <a:pt x="10789993" y="1938104"/>
                  <a:pt x="10820762" y="1916978"/>
                  <a:pt x="10824246" y="1862584"/>
                </a:cubicBezTo>
                <a:cubicBezTo>
                  <a:pt x="10826570" y="1817166"/>
                  <a:pt x="10832955" y="1787594"/>
                  <a:pt x="10773156" y="1768054"/>
                </a:cubicBezTo>
                <a:cubicBezTo>
                  <a:pt x="10724969" y="1752211"/>
                  <a:pt x="10711036" y="1718412"/>
                  <a:pt x="10716261" y="1678278"/>
                </a:cubicBezTo>
                <a:cubicBezTo>
                  <a:pt x="10728452" y="1580050"/>
                  <a:pt x="10662849" y="1522487"/>
                  <a:pt x="10554864" y="1477599"/>
                </a:cubicBezTo>
                <a:cubicBezTo>
                  <a:pt x="10452101" y="1434822"/>
                  <a:pt x="10362116" y="1377259"/>
                  <a:pt x="10267483" y="1324977"/>
                </a:cubicBezTo>
                <a:cubicBezTo>
                  <a:pt x="10162399" y="1266887"/>
                  <a:pt x="10040481" y="1232031"/>
                  <a:pt x="9913337" y="1202458"/>
                </a:cubicBezTo>
                <a:cubicBezTo>
                  <a:pt x="9936561" y="1160210"/>
                  <a:pt x="10016678" y="1183974"/>
                  <a:pt x="10024805" y="1124827"/>
                </a:cubicBezTo>
                <a:cubicBezTo>
                  <a:pt x="9826251" y="1074658"/>
                  <a:pt x="9636408" y="999139"/>
                  <a:pt x="9411726" y="980655"/>
                </a:cubicBezTo>
                <a:cubicBezTo>
                  <a:pt x="9593444" y="990161"/>
                  <a:pt x="9758326" y="922036"/>
                  <a:pt x="9930753" y="901968"/>
                </a:cubicBezTo>
                <a:cubicBezTo>
                  <a:pt x="9947008" y="868698"/>
                  <a:pt x="9909273" y="877147"/>
                  <a:pt x="9894178" y="871339"/>
                </a:cubicBezTo>
                <a:cubicBezTo>
                  <a:pt x="9879083" y="865001"/>
                  <a:pt x="9860506" y="862889"/>
                  <a:pt x="9858182" y="839125"/>
                </a:cubicBezTo>
                <a:cubicBezTo>
                  <a:pt x="9941205" y="804798"/>
                  <a:pt x="10045126" y="827506"/>
                  <a:pt x="10131050" y="792652"/>
                </a:cubicBezTo>
                <a:cubicBezTo>
                  <a:pt x="10111891" y="741954"/>
                  <a:pt x="10037578" y="772583"/>
                  <a:pt x="10006808" y="731920"/>
                </a:cubicBezTo>
                <a:cubicBezTo>
                  <a:pt x="10086927" y="724526"/>
                  <a:pt x="10161239" y="721357"/>
                  <a:pt x="10233809" y="710268"/>
                </a:cubicBezTo>
                <a:cubicBezTo>
                  <a:pt x="10290705" y="701818"/>
                  <a:pt x="10306380" y="658513"/>
                  <a:pt x="10267483" y="628940"/>
                </a:cubicBezTo>
                <a:cubicBezTo>
                  <a:pt x="10232648" y="602536"/>
                  <a:pt x="10181559" y="600422"/>
                  <a:pt x="10136275" y="589333"/>
                </a:cubicBezTo>
                <a:cubicBezTo>
                  <a:pt x="9813479" y="512230"/>
                  <a:pt x="9474428" y="487409"/>
                  <a:pt x="9131312" y="480544"/>
                </a:cubicBezTo>
                <a:cubicBezTo>
                  <a:pt x="8580936" y="469453"/>
                  <a:pt x="8028817" y="469982"/>
                  <a:pt x="7479600" y="454667"/>
                </a:cubicBezTo>
                <a:cubicBezTo>
                  <a:pt x="7227489" y="447934"/>
                  <a:pt x="6976357" y="436744"/>
                  <a:pt x="6724001" y="43402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170" name="Picture 2" descr="Coolfinity - Home | Facebook">
            <a:extLst>
              <a:ext uri="{FF2B5EF4-FFF2-40B4-BE49-F238E27FC236}">
                <a16:creationId xmlns:a16="http://schemas.microsoft.com/office/drawing/2014/main" id="{4F7F3281-ED1C-42D1-ADCF-0E237F549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2407" y="3347800"/>
            <a:ext cx="8686798" cy="328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887E2C-7C83-4F3D-A860-01A104C88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mtClean="0"/>
              <a:pPr>
                <a:spcAft>
                  <a:spcPts val="600"/>
                </a:spcAft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471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494511" y="1936363"/>
            <a:ext cx="14554200" cy="8360268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5676" y="3016111"/>
            <a:ext cx="11060907" cy="7273338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7026" y="2671357"/>
            <a:ext cx="12053888" cy="7625274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591" y="813520"/>
            <a:ext cx="15501937" cy="9483113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551" y="9268126"/>
            <a:ext cx="757238" cy="1022291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591" y="-89064"/>
            <a:ext cx="16637794" cy="10385694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591" y="-2874"/>
            <a:ext cx="1585912" cy="921736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551" y="-10057"/>
            <a:ext cx="892970" cy="529100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591" y="-2874"/>
            <a:ext cx="535781" cy="320812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39901" y="-2874"/>
            <a:ext cx="8682038" cy="10270776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3852521" y="4308"/>
            <a:ext cx="4426744" cy="3832987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3E7310-882F-484F-966C-65AC1AF93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63372" y="2221992"/>
            <a:ext cx="4389120" cy="37033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my-MM" sz="6000" b="1" dirty="0"/>
              <a:t>နိဂုံးချုပ်</a:t>
            </a:r>
            <a:endParaRPr lang="en-US" sz="6000" b="1" dirty="0"/>
          </a:p>
        </p:txBody>
      </p:sp>
      <p:sp>
        <p:nvSpPr>
          <p:cNvPr id="93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5031239" y="-2874"/>
            <a:ext cx="3248025" cy="2037397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6936239" y="-2874"/>
            <a:ext cx="1343025" cy="802030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666BEC-6D8F-4013-A570-900E06910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704820" y="480060"/>
            <a:ext cx="1371600" cy="4800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B6F15528-21DE-4FAA-801E-634DDDAF4B2B}" type="slidenum">
              <a:rPr lang="en-US"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23</a:t>
            </a:fld>
            <a:endParaRPr lang="en-US" sz="18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1128117" y="3327060"/>
            <a:ext cx="6628135" cy="6389413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8194" name="Picture 2" descr="Our Menu - Wrap It Up!">
            <a:extLst>
              <a:ext uri="{FF2B5EF4-FFF2-40B4-BE49-F238E27FC236}">
                <a16:creationId xmlns:a16="http://schemas.microsoft.com/office/drawing/2014/main" id="{FDBAD309-8E1A-4DD9-9BCA-9D96779A39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" r="11885"/>
          <a:stretch/>
        </p:blipFill>
        <p:spPr bwMode="auto">
          <a:xfrm>
            <a:off x="1382865" y="697864"/>
            <a:ext cx="11642886" cy="8014598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4046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9144000" cy="10349781"/>
          </a:xfrm>
          <a:prstGeom prst="rect">
            <a:avLst/>
          </a:prstGeom>
          <a:solidFill>
            <a:srgbClr val="0D8E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9" name="Google Shape;89;p1"/>
          <p:cNvSpPr/>
          <p:nvPr/>
        </p:nvSpPr>
        <p:spPr>
          <a:xfrm>
            <a:off x="6934200" y="9229725"/>
            <a:ext cx="9182100" cy="28575"/>
          </a:xfrm>
          <a:prstGeom prst="rect">
            <a:avLst/>
          </a:prstGeom>
          <a:solidFill>
            <a:srgbClr val="D4C0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0" name="Google Shape;90;p1"/>
          <p:cNvSpPr/>
          <p:nvPr/>
        </p:nvSpPr>
        <p:spPr>
          <a:xfrm>
            <a:off x="1110946" y="5651493"/>
            <a:ext cx="197462" cy="190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91" name="Google Shape;91;p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204863" y="1191678"/>
            <a:ext cx="3985512" cy="1947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l="1591" r="26829"/>
          <a:stretch/>
        </p:blipFill>
        <p:spPr>
          <a:xfrm>
            <a:off x="14696434" y="9301159"/>
            <a:ext cx="3435212" cy="985844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 txBox="1"/>
          <p:nvPr/>
        </p:nvSpPr>
        <p:spPr>
          <a:xfrm>
            <a:off x="501596" y="2944029"/>
            <a:ext cx="8140809" cy="2216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l-PL" sz="4001" b="1" dirty="0">
                <a:solidFill>
                  <a:srgbClr val="FFFFFF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Erasmus</a:t>
            </a:r>
            <a:r>
              <a:rPr lang="my-MM" sz="4001" b="1" dirty="0">
                <a:solidFill>
                  <a:srgbClr val="FFFFFF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နှင့် ပူးပေါင်း၍ အဆင့်မြင့်ပညာကဏ္ဍတွင်</a:t>
            </a:r>
          </a:p>
          <a:p>
            <a:pPr algn="ctr">
              <a:lnSpc>
                <a:spcPct val="120000"/>
              </a:lnSpc>
            </a:pPr>
            <a:r>
              <a:rPr lang="my-MM" sz="4001" b="1" dirty="0">
                <a:solidFill>
                  <a:srgbClr val="FFFFFF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စွမ်းဆောင်ရည် မြှင့်တင်ခြင်း</a:t>
            </a:r>
            <a:endParaRPr sz="4001" dirty="0"/>
          </a:p>
        </p:txBody>
      </p:sp>
      <p:sp>
        <p:nvSpPr>
          <p:cNvPr id="94" name="Google Shape;94;p1"/>
          <p:cNvSpPr txBox="1"/>
          <p:nvPr/>
        </p:nvSpPr>
        <p:spPr>
          <a:xfrm>
            <a:off x="8945881" y="3431711"/>
            <a:ext cx="9342119" cy="299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08000"/>
              </a:lnSpc>
            </a:pPr>
            <a:r>
              <a:rPr lang="my-MM" sz="3600" b="1" dirty="0"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ထိုင်း၊ မြန်မာ နှစ်နိုင်ငံ စီးပွားရေးတိုးတက်မှု အဟန့်အတားများကို ကျော်လွှားနိုင်မည့် ကောင်းမွန်ဆန်းသစ်သည့် လူမှုစွန့်ဦးတီထွင်မှု အလေ့အထသစ်များ ပိုမိုတိုးတက်လာစေရန် </a:t>
            </a:r>
          </a:p>
          <a:p>
            <a:pPr algn="ctr">
              <a:lnSpc>
                <a:spcPct val="108000"/>
              </a:lnSpc>
            </a:pPr>
            <a:r>
              <a:rPr lang="my-MM" sz="3600" b="1" dirty="0"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အားပေးဆောင်ရွက်ခြင်း</a:t>
            </a:r>
            <a:r>
              <a:rPr lang="pl-PL" sz="3600" b="1" dirty="0">
                <a:solidFill>
                  <a:srgbClr val="342D29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</a:t>
            </a:r>
            <a:endParaRPr sz="3600" dirty="0"/>
          </a:p>
        </p:txBody>
      </p:sp>
      <p:sp>
        <p:nvSpPr>
          <p:cNvPr id="95" name="Google Shape;95;p1"/>
          <p:cNvSpPr txBox="1"/>
          <p:nvPr/>
        </p:nvSpPr>
        <p:spPr>
          <a:xfrm>
            <a:off x="1397216" y="6219080"/>
            <a:ext cx="7548666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my-MM" sz="2100" b="1" dirty="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စီမံကိန်း ရည်ညွှန်း </a:t>
            </a:r>
            <a:r>
              <a:rPr lang="pl-PL" sz="2100" b="1" dirty="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: 609711-EPP-1-2019-1-AT-EPPKA2-CBHE-JP </a:t>
            </a:r>
            <a:endParaRPr dirty="0"/>
          </a:p>
          <a:p>
            <a:pPr>
              <a:lnSpc>
                <a:spcPct val="140000"/>
              </a:lnSpc>
            </a:pPr>
            <a:r>
              <a:rPr lang="my-MM" sz="2100" b="1" dirty="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စီမံကိန်း  ကာလ      </a:t>
            </a:r>
            <a:r>
              <a:rPr lang="pl-PL" sz="2100" b="1" dirty="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: </a:t>
            </a:r>
            <a:r>
              <a:rPr lang="my-MM" sz="2100" b="1" dirty="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၃၆ လ </a:t>
            </a:r>
            <a:r>
              <a:rPr lang="pl-PL" sz="2100" b="1" dirty="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(</a:t>
            </a:r>
            <a:r>
              <a:rPr lang="my-MM" sz="2100" b="1" dirty="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၁၅</a:t>
            </a:r>
            <a:r>
              <a:rPr lang="pl-PL" sz="2100" b="1" dirty="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/</a:t>
            </a:r>
            <a:r>
              <a:rPr lang="my-MM" sz="2100" b="1" dirty="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၁</a:t>
            </a:r>
            <a:r>
              <a:rPr lang="pl-PL" sz="2100" b="1" dirty="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/</a:t>
            </a:r>
            <a:r>
              <a:rPr lang="my-MM" sz="2100" b="1" dirty="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၂၀၂၀ မှ ၁၄</a:t>
            </a:r>
            <a:r>
              <a:rPr lang="pl-PL" sz="2100" b="1" dirty="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/</a:t>
            </a:r>
            <a:r>
              <a:rPr lang="my-MM" sz="2100" b="1" dirty="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၁</a:t>
            </a:r>
            <a:r>
              <a:rPr lang="pl-PL" sz="2100" b="1" dirty="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/</a:t>
            </a:r>
            <a:r>
              <a:rPr lang="my-MM" sz="2100" b="1" dirty="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၂၀၂၃ အထိ</a:t>
            </a:r>
            <a:r>
              <a:rPr lang="pl-PL" sz="2100" b="1" dirty="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)</a:t>
            </a:r>
            <a:endParaRPr dirty="0"/>
          </a:p>
        </p:txBody>
      </p:sp>
      <p:sp>
        <p:nvSpPr>
          <p:cNvPr id="10" name="Google Shape;94;p1"/>
          <p:cNvSpPr txBox="1"/>
          <p:nvPr/>
        </p:nvSpPr>
        <p:spPr>
          <a:xfrm>
            <a:off x="9509760" y="7642219"/>
            <a:ext cx="7819302" cy="897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08000"/>
              </a:lnSpc>
            </a:pPr>
            <a:r>
              <a:rPr lang="my-MM" sz="2700" b="1" dirty="0">
                <a:solidFill>
                  <a:srgbClr val="342D29"/>
                </a:solidFill>
                <a:latin typeface="Cormorant Garamond"/>
                <a:ea typeface="Cormorant Garamond"/>
                <a:cs typeface="Cormorant Garamond"/>
              </a:rPr>
              <a:t>၃ ရက်နေ့ မှ ၅ရက်နေ့အထိ</a:t>
            </a:r>
            <a:endParaRPr lang="de-DE" sz="2700" b="1" dirty="0">
              <a:solidFill>
                <a:srgbClr val="342D29"/>
              </a:solidFill>
              <a:latin typeface="Cormorant Garamond"/>
              <a:ea typeface="Cormorant Garamond"/>
              <a:cs typeface="Cormorant Garamond"/>
            </a:endParaRPr>
          </a:p>
          <a:p>
            <a:pPr algn="ctr">
              <a:lnSpc>
                <a:spcPct val="108000"/>
              </a:lnSpc>
            </a:pPr>
            <a:r>
              <a:rPr lang="my-MM" sz="2700" b="1" dirty="0">
                <a:solidFill>
                  <a:srgbClr val="342D29"/>
                </a:solidFill>
                <a:latin typeface="Cormorant Garamond"/>
                <a:ea typeface="Cormorant Garamond"/>
                <a:cs typeface="Cormorant Garamond"/>
              </a:rPr>
              <a:t>ဖေဖော်ဝါရီလ ၂၀၂၁ခုနှစ်</a:t>
            </a:r>
            <a:endParaRPr lang="de-DE" sz="2700" b="1" dirty="0">
              <a:solidFill>
                <a:srgbClr val="342D29"/>
              </a:solidFill>
              <a:latin typeface="Cormorant Garamond"/>
              <a:ea typeface="Cormorant Garamond"/>
              <a:cs typeface="Cormorant Garamond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506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494511" y="1936363"/>
            <a:ext cx="14554200" cy="8360268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5676" y="3016111"/>
            <a:ext cx="11060907" cy="7273338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7026" y="2671357"/>
            <a:ext cx="12053888" cy="7625274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591" y="813520"/>
            <a:ext cx="15501937" cy="9483113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551" y="9268126"/>
            <a:ext cx="757238" cy="1022291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591" y="-89064"/>
            <a:ext cx="16637794" cy="10385694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591" y="-2874"/>
            <a:ext cx="1585912" cy="921736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551" y="-10057"/>
            <a:ext cx="892970" cy="529100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591" y="-2874"/>
            <a:ext cx="535781" cy="320812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39901" y="-2874"/>
            <a:ext cx="8682038" cy="10270776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3852521" y="4308"/>
            <a:ext cx="4426744" cy="3832987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AD4535-0AE4-4E68-9661-71E099C40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3034" y="2775849"/>
            <a:ext cx="6527292" cy="307439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my-MM" sz="6000" dirty="0"/>
              <a:t>   </a:t>
            </a:r>
            <a:r>
              <a:rPr lang="my-MM" sz="6000" b="1" dirty="0"/>
              <a:t>ဒီမှာဘယ်သူလဲ</a:t>
            </a:r>
            <a:r>
              <a:rPr lang="en-US" sz="6000" b="1" dirty="0"/>
              <a:t>?</a:t>
            </a:r>
          </a:p>
        </p:txBody>
      </p:sp>
      <p:sp>
        <p:nvSpPr>
          <p:cNvPr id="33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5031239" y="-2874"/>
            <a:ext cx="3248025" cy="2037397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6936239" y="-2874"/>
            <a:ext cx="1343025" cy="802030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9C3B0D-4454-486A-A877-08DF737CE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704820" y="480060"/>
            <a:ext cx="1371600" cy="4800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B6F15528-21DE-4FAA-801E-634DDDAF4B2B}" type="slidenum">
              <a:rPr lang="en-US"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3</a:t>
            </a:fld>
            <a:endParaRPr lang="en-US" sz="18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1128117" y="3327060"/>
            <a:ext cx="6628135" cy="6389413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8C7B5F17-9F99-4658-B641-614BC4D0BF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3" r="-1" b="6351"/>
          <a:stretch/>
        </p:blipFill>
        <p:spPr>
          <a:xfrm>
            <a:off x="1382865" y="480888"/>
            <a:ext cx="11060907" cy="8014598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87555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erson, clothing, orange&#10;&#10;Description automatically generated">
            <a:extLst>
              <a:ext uri="{FF2B5EF4-FFF2-40B4-BE49-F238E27FC236}">
                <a16:creationId xmlns:a16="http://schemas.microsoft.com/office/drawing/2014/main" id="{BC1E57A6-5FA2-4F2C-8219-C45510698F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8" r="2" b="11520"/>
          <a:stretch/>
        </p:blipFill>
        <p:spPr>
          <a:xfrm>
            <a:off x="6" y="-9354"/>
            <a:ext cx="4883104" cy="3758184"/>
          </a:xfrm>
          <a:custGeom>
            <a:avLst/>
            <a:gdLst/>
            <a:ahLst/>
            <a:cxnLst/>
            <a:rect l="l" t="t" r="r" b="b"/>
            <a:pathLst>
              <a:path w="3255403" h="2505456">
                <a:moveTo>
                  <a:pt x="0" y="0"/>
                </a:moveTo>
                <a:lnTo>
                  <a:pt x="3255403" y="0"/>
                </a:lnTo>
                <a:lnTo>
                  <a:pt x="2094477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5124" name="Picture 4" descr="Geoff Marée | HSMAI Region Europe">
            <a:extLst>
              <a:ext uri="{FF2B5EF4-FFF2-40B4-BE49-F238E27FC236}">
                <a16:creationId xmlns:a16="http://schemas.microsoft.com/office/drawing/2014/main" id="{8D7C5951-05A8-4DB4-8928-EA18032315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27" r="1" b="17050"/>
          <a:stretch/>
        </p:blipFill>
        <p:spPr bwMode="auto">
          <a:xfrm>
            <a:off x="7013308" y="-9352"/>
            <a:ext cx="5516726" cy="3758183"/>
          </a:xfrm>
          <a:custGeom>
            <a:avLst/>
            <a:gdLst/>
            <a:ahLst/>
            <a:cxnLst/>
            <a:rect l="l" t="t" r="r" b="b"/>
            <a:pathLst>
              <a:path w="3677817" h="2505456">
                <a:moveTo>
                  <a:pt x="1160926" y="0"/>
                </a:moveTo>
                <a:lnTo>
                  <a:pt x="3677817" y="0"/>
                </a:lnTo>
                <a:lnTo>
                  <a:pt x="2516891" y="2505456"/>
                </a:lnTo>
                <a:lnTo>
                  <a:pt x="0" y="250545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Slow Movement - Lotusvijver">
            <a:extLst>
              <a:ext uri="{FF2B5EF4-FFF2-40B4-BE49-F238E27FC236}">
                <a16:creationId xmlns:a16="http://schemas.microsoft.com/office/drawing/2014/main" id="{42B6438B-1A23-4C0E-8974-7613066BB0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1" r="-1" b="31902"/>
          <a:stretch/>
        </p:blipFill>
        <p:spPr bwMode="auto">
          <a:xfrm>
            <a:off x="11072814" y="1"/>
            <a:ext cx="7215187" cy="3752756"/>
          </a:xfrm>
          <a:custGeom>
            <a:avLst/>
            <a:gdLst/>
            <a:ahLst/>
            <a:cxnLst/>
            <a:rect l="l" t="t" r="r" b="b"/>
            <a:pathLst>
              <a:path w="4810125" h="2501837">
                <a:moveTo>
                  <a:pt x="1159248" y="0"/>
                </a:moveTo>
                <a:lnTo>
                  <a:pt x="4810125" y="0"/>
                </a:lnTo>
                <a:lnTo>
                  <a:pt x="4810125" y="2501837"/>
                </a:lnTo>
                <a:lnTo>
                  <a:pt x="0" y="250183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8D2FE43A-9FDB-4D00-8AA5-384340CA69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15"/>
          <a:stretch/>
        </p:blipFill>
        <p:spPr>
          <a:xfrm>
            <a:off x="20" y="3987414"/>
            <a:ext cx="5656066" cy="6299586"/>
          </a:xfrm>
          <a:custGeom>
            <a:avLst/>
            <a:gdLst/>
            <a:ahLst/>
            <a:cxnLst/>
            <a:rect l="l" t="t" r="r" b="b"/>
            <a:pathLst>
              <a:path w="3770724" h="4199724">
                <a:moveTo>
                  <a:pt x="0" y="0"/>
                </a:moveTo>
                <a:lnTo>
                  <a:pt x="3770724" y="0"/>
                </a:lnTo>
                <a:lnTo>
                  <a:pt x="1824067" y="4199724"/>
                </a:lnTo>
                <a:lnTo>
                  <a:pt x="0" y="4199724"/>
                </a:lnTo>
                <a:close/>
              </a:path>
            </a:pathLst>
          </a:custGeom>
        </p:spPr>
      </p:pic>
      <p:pic>
        <p:nvPicPr>
          <p:cNvPr id="6" name="Picture 5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151C69F3-D0C5-4919-B344-D33BA6B82B1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7" b="38807"/>
          <a:stretch/>
        </p:blipFill>
        <p:spPr>
          <a:xfrm>
            <a:off x="3020694" y="3992850"/>
            <a:ext cx="7663089" cy="6296866"/>
          </a:xfrm>
          <a:custGeom>
            <a:avLst/>
            <a:gdLst/>
            <a:ahLst/>
            <a:cxnLst/>
            <a:rect l="l" t="t" r="r" b="b"/>
            <a:pathLst>
              <a:path w="5108726" h="4197911">
                <a:moveTo>
                  <a:pt x="1945141" y="0"/>
                </a:moveTo>
                <a:lnTo>
                  <a:pt x="5108726" y="0"/>
                </a:lnTo>
                <a:lnTo>
                  <a:pt x="3163585" y="4197911"/>
                </a:lnTo>
                <a:lnTo>
                  <a:pt x="3157362" y="4197911"/>
                </a:lnTo>
                <a:lnTo>
                  <a:pt x="1967571" y="4197911"/>
                </a:lnTo>
                <a:lnTo>
                  <a:pt x="317526" y="4197911"/>
                </a:lnTo>
                <a:lnTo>
                  <a:pt x="0" y="4197911"/>
                </a:lnTo>
                <a:close/>
              </a:path>
            </a:pathLst>
          </a:custGeom>
        </p:spPr>
      </p:pic>
      <p:sp>
        <p:nvSpPr>
          <p:cNvPr id="80" name="Freeform 43">
            <a:extLst>
              <a:ext uri="{FF2B5EF4-FFF2-40B4-BE49-F238E27FC236}">
                <a16:creationId xmlns:a16="http://schemas.microsoft.com/office/drawing/2014/main" id="{AAD8F19F-4A55-467B-BED0-8837659A90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9575" y="3990133"/>
            <a:ext cx="10258425" cy="6296867"/>
          </a:xfrm>
          <a:custGeom>
            <a:avLst/>
            <a:gdLst>
              <a:gd name="connsiteX0" fmla="*/ 4893809 w 6838950"/>
              <a:gd name="connsiteY0" fmla="*/ 0 h 4197911"/>
              <a:gd name="connsiteX1" fmla="*/ 4887586 w 6838950"/>
              <a:gd name="connsiteY1" fmla="*/ 0 h 4197911"/>
              <a:gd name="connsiteX2" fmla="*/ 3697795 w 6838950"/>
              <a:gd name="connsiteY2" fmla="*/ 0 h 4197911"/>
              <a:gd name="connsiteX3" fmla="*/ 2047750 w 6838950"/>
              <a:gd name="connsiteY3" fmla="*/ 0 h 4197911"/>
              <a:gd name="connsiteX4" fmla="*/ 0 w 6838950"/>
              <a:gd name="connsiteY4" fmla="*/ 0 h 4197911"/>
              <a:gd name="connsiteX5" fmla="*/ 0 w 6838950"/>
              <a:gd name="connsiteY5" fmla="*/ 4197911 h 4197911"/>
              <a:gd name="connsiteX6" fmla="*/ 6838950 w 6838950"/>
              <a:gd name="connsiteY6" fmla="*/ 4197911 h 419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38950" h="4197911">
                <a:moveTo>
                  <a:pt x="4893809" y="0"/>
                </a:moveTo>
                <a:lnTo>
                  <a:pt x="4887586" y="0"/>
                </a:lnTo>
                <a:lnTo>
                  <a:pt x="3697795" y="0"/>
                </a:lnTo>
                <a:lnTo>
                  <a:pt x="2047750" y="0"/>
                </a:lnTo>
                <a:lnTo>
                  <a:pt x="0" y="0"/>
                </a:lnTo>
                <a:lnTo>
                  <a:pt x="0" y="4197911"/>
                </a:lnTo>
                <a:lnTo>
                  <a:pt x="6838950" y="4197911"/>
                </a:lnTo>
                <a:close/>
              </a:path>
            </a:pathLst>
          </a:custGeom>
          <a:solidFill>
            <a:srgbClr val="443B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3B2289-A420-4DC1-9DDD-3597E5B0C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8746" y="6284796"/>
            <a:ext cx="7496031" cy="32458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BUas Team (Breda University of Applied Sciences)</a:t>
            </a:r>
          </a:p>
        </p:txBody>
      </p:sp>
      <p:pic>
        <p:nvPicPr>
          <p:cNvPr id="14" name="Picture 13" descr="A close - up of a person smiling&#10;&#10;Description automatically generated">
            <a:extLst>
              <a:ext uri="{FF2B5EF4-FFF2-40B4-BE49-F238E27FC236}">
                <a16:creationId xmlns:a16="http://schemas.microsoft.com/office/drawing/2014/main" id="{126D899F-8043-4521-B581-D300EB19B86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77" r="2" b="3379"/>
          <a:stretch/>
        </p:blipFill>
        <p:spPr>
          <a:xfrm>
            <a:off x="3392952" y="1"/>
            <a:ext cx="5090914" cy="3754265"/>
          </a:xfrm>
          <a:custGeom>
            <a:avLst/>
            <a:gdLst/>
            <a:ahLst/>
            <a:cxnLst/>
            <a:rect l="l" t="t" r="r" b="b"/>
            <a:pathLst>
              <a:path w="3393943" h="2502843">
                <a:moveTo>
                  <a:pt x="1159715" y="0"/>
                </a:moveTo>
                <a:lnTo>
                  <a:pt x="3393943" y="0"/>
                </a:lnTo>
                <a:lnTo>
                  <a:pt x="2234228" y="2502843"/>
                </a:lnTo>
                <a:lnTo>
                  <a:pt x="0" y="250284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64402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F1BAF-5F69-4D6B-8705-62EC0942D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348" y="7801318"/>
            <a:ext cx="12123670" cy="12031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my-MM" sz="6600" dirty="0"/>
              <a:t>ဧည့်သည်တော်များ</a:t>
            </a:r>
            <a:endParaRPr lang="en-US" sz="6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6882C51-76F9-4F99-997D-31FA6242A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5189" y="943563"/>
            <a:ext cx="1825824" cy="128930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86E11B00-AB63-45E3-8EBA-A48D657CE3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48" y="1063699"/>
            <a:ext cx="1571583" cy="1049031"/>
          </a:xfrm>
          <a:prstGeom prst="rect">
            <a:avLst/>
          </a:prstGeom>
        </p:spPr>
      </p:pic>
      <p:sp>
        <p:nvSpPr>
          <p:cNvPr id="73" name="Right Triangle 72">
            <a:extLst>
              <a:ext uri="{FF2B5EF4-FFF2-40B4-BE49-F238E27FC236}">
                <a16:creationId xmlns:a16="http://schemas.microsoft.com/office/drawing/2014/main" id="{61FFFC16-86E2-4B9A-BC6D-213DC26547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5524" y="953307"/>
            <a:ext cx="1020612" cy="1274620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DD3524E0-C87C-4F38-9FC7-E969C15A7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671215" y="1487825"/>
            <a:ext cx="2057400" cy="3535166"/>
          </a:xfrm>
          <a:custGeom>
            <a:avLst/>
            <a:gdLst>
              <a:gd name="connsiteX0" fmla="*/ 0 w 1371600"/>
              <a:gd name="connsiteY0" fmla="*/ 0 h 2356777"/>
              <a:gd name="connsiteX1" fmla="*/ 0 w 1371600"/>
              <a:gd name="connsiteY1" fmla="*/ 1216152 h 2356777"/>
              <a:gd name="connsiteX2" fmla="*/ 4495 w 1371600"/>
              <a:gd name="connsiteY2" fmla="*/ 1216152 h 2356777"/>
              <a:gd name="connsiteX3" fmla="*/ 4495 w 1371600"/>
              <a:gd name="connsiteY3" fmla="*/ 2356777 h 2356777"/>
              <a:gd name="connsiteX4" fmla="*/ 1367105 w 1371600"/>
              <a:gd name="connsiteY4" fmla="*/ 2356777 h 2356777"/>
              <a:gd name="connsiteX5" fmla="*/ 1367105 w 1371600"/>
              <a:gd name="connsiteY5" fmla="*/ 1216152 h 2356777"/>
              <a:gd name="connsiteX6" fmla="*/ 1371600 w 1371600"/>
              <a:gd name="connsiteY6" fmla="*/ 1216152 h 2356777"/>
              <a:gd name="connsiteX7" fmla="*/ 1367105 w 1371600"/>
              <a:gd name="connsiteY7" fmla="*/ 1212166 h 2356777"/>
              <a:gd name="connsiteX8" fmla="*/ 1367105 w 1371600"/>
              <a:gd name="connsiteY8" fmla="*/ 1210176 h 2356777"/>
              <a:gd name="connsiteX9" fmla="*/ 1364860 w 1371600"/>
              <a:gd name="connsiteY9" fmla="*/ 1210176 h 235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1600" h="2356777">
                <a:moveTo>
                  <a:pt x="0" y="0"/>
                </a:moveTo>
                <a:lnTo>
                  <a:pt x="0" y="1216152"/>
                </a:lnTo>
                <a:lnTo>
                  <a:pt x="4495" y="1216152"/>
                </a:lnTo>
                <a:lnTo>
                  <a:pt x="4495" y="2356777"/>
                </a:lnTo>
                <a:lnTo>
                  <a:pt x="1367105" y="2356777"/>
                </a:lnTo>
                <a:lnTo>
                  <a:pt x="1367105" y="1216152"/>
                </a:lnTo>
                <a:lnTo>
                  <a:pt x="1371600" y="1216152"/>
                </a:lnTo>
                <a:lnTo>
                  <a:pt x="1367105" y="1212166"/>
                </a:lnTo>
                <a:lnTo>
                  <a:pt x="1367105" y="1210176"/>
                </a:lnTo>
                <a:lnTo>
                  <a:pt x="1364860" y="1210176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ight Triangle 76">
            <a:extLst>
              <a:ext uri="{FF2B5EF4-FFF2-40B4-BE49-F238E27FC236}">
                <a16:creationId xmlns:a16="http://schemas.microsoft.com/office/drawing/2014/main" id="{F1ED1DF4-DDDE-4464-8ABC-ED1F633CC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33874" y="2216911"/>
            <a:ext cx="1638390" cy="2057400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7E01BF7-4F45-4B6D-82BF-5A5DB30A6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311" y="4284106"/>
            <a:ext cx="3510110" cy="28666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ight Triangle 80">
            <a:extLst>
              <a:ext uri="{FF2B5EF4-FFF2-40B4-BE49-F238E27FC236}">
                <a16:creationId xmlns:a16="http://schemas.microsoft.com/office/drawing/2014/main" id="{F2FC5C7B-261A-4268-BA85-C29488A8B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215780" y="4198488"/>
            <a:ext cx="2866644" cy="297070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CB4E315-91F2-4710-B866-B119037ED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78653" y="1009698"/>
            <a:ext cx="2970708" cy="324697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33BB615D-8790-4ABE-9FDB-FE25D7F4CF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433" y="1257909"/>
            <a:ext cx="1957147" cy="2768416"/>
          </a:xfrm>
          <a:prstGeom prst="rect">
            <a:avLst/>
          </a:prstGeom>
        </p:spPr>
      </p:pic>
      <p:sp>
        <p:nvSpPr>
          <p:cNvPr id="85" name="Right Triangle 84">
            <a:extLst>
              <a:ext uri="{FF2B5EF4-FFF2-40B4-BE49-F238E27FC236}">
                <a16:creationId xmlns:a16="http://schemas.microsoft.com/office/drawing/2014/main" id="{569BABC0-B0CC-4E7B-838A-F6E644779E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V="1">
            <a:off x="12963336" y="1192730"/>
            <a:ext cx="2098548" cy="1725942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A person smiling for the picture&#10;&#10;Description automatically generated with low confidence">
            <a:extLst>
              <a:ext uri="{FF2B5EF4-FFF2-40B4-BE49-F238E27FC236}">
                <a16:creationId xmlns:a16="http://schemas.microsoft.com/office/drawing/2014/main" id="{4AA30413-37E1-4CAE-9E6D-FE58D3394C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51" y="4640153"/>
            <a:ext cx="2933497" cy="2163454"/>
          </a:xfrm>
          <a:prstGeom prst="rect">
            <a:avLst/>
          </a:prstGeom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DCBE1B01-A27C-45C2-ADA4-AA13C3AC1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274" y="4276011"/>
            <a:ext cx="4074217" cy="28529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ight Triangle 88">
            <a:extLst>
              <a:ext uri="{FF2B5EF4-FFF2-40B4-BE49-F238E27FC236}">
                <a16:creationId xmlns:a16="http://schemas.microsoft.com/office/drawing/2014/main" id="{BE7E1DAA-43FB-4446-A354-9283DE668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847004" y="4875126"/>
            <a:ext cx="2866644" cy="1651127"/>
          </a:xfrm>
          <a:prstGeom prst="rtTriangl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6FE5468-759E-4E83-828A-5587C7F58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48166" y="2228746"/>
            <a:ext cx="3805799" cy="205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42912F8-C639-446D-A493-5CC34D0805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436" y="2466831"/>
            <a:ext cx="3232809" cy="1551748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1EF3A39E-AECF-4239-9CE9-E64A72ABEE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751" y="4690040"/>
            <a:ext cx="3594232" cy="2021755"/>
          </a:xfrm>
          <a:prstGeom prst="rect">
            <a:avLst/>
          </a:prstGeom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99FE99BC-5F7D-47C3-AA1E-16D7DBDBD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134907" y="3104746"/>
            <a:ext cx="4184781" cy="395532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STEPup EU - This New Year, the University of Mandalay... | Facebook">
            <a:extLst>
              <a:ext uri="{FF2B5EF4-FFF2-40B4-BE49-F238E27FC236}">
                <a16:creationId xmlns:a16="http://schemas.microsoft.com/office/drawing/2014/main" id="{CEFB5E04-6AF2-4D06-893C-129500E23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80855" y="3397623"/>
            <a:ext cx="2492885" cy="343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Right Triangle 94">
            <a:extLst>
              <a:ext uri="{FF2B5EF4-FFF2-40B4-BE49-F238E27FC236}">
                <a16:creationId xmlns:a16="http://schemas.microsoft.com/office/drawing/2014/main" id="{27400BAF-FCE6-4296-8A0E-9B595ADC0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649200" y="7086793"/>
            <a:ext cx="488400" cy="609953"/>
          </a:xfrm>
          <a:prstGeom prst="rtTriangle">
            <a:avLst/>
          </a:prstGeom>
          <a:solidFill>
            <a:srgbClr val="8D68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34DA73-85DF-4396-8445-713A48A4D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z="1800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1047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563280C-3A46-B743-FB20-F31C4FE591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674641"/>
              </p:ext>
            </p:extLst>
          </p:nvPr>
        </p:nvGraphicFramePr>
        <p:xfrm>
          <a:off x="1659022" y="571500"/>
          <a:ext cx="15409778" cy="92827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1651">
                  <a:extLst>
                    <a:ext uri="{9D8B030D-6E8A-4147-A177-3AD203B41FA5}">
                      <a16:colId xmlns:a16="http://schemas.microsoft.com/office/drawing/2014/main" val="1630080813"/>
                    </a:ext>
                  </a:extLst>
                </a:gridCol>
                <a:gridCol w="1302366">
                  <a:extLst>
                    <a:ext uri="{9D8B030D-6E8A-4147-A177-3AD203B41FA5}">
                      <a16:colId xmlns:a16="http://schemas.microsoft.com/office/drawing/2014/main" val="844135596"/>
                    </a:ext>
                  </a:extLst>
                </a:gridCol>
                <a:gridCol w="1402542">
                  <a:extLst>
                    <a:ext uri="{9D8B030D-6E8A-4147-A177-3AD203B41FA5}">
                      <a16:colId xmlns:a16="http://schemas.microsoft.com/office/drawing/2014/main" val="4007335001"/>
                    </a:ext>
                  </a:extLst>
                </a:gridCol>
                <a:gridCol w="2531869">
                  <a:extLst>
                    <a:ext uri="{9D8B030D-6E8A-4147-A177-3AD203B41FA5}">
                      <a16:colId xmlns:a16="http://schemas.microsoft.com/office/drawing/2014/main" val="2154730011"/>
                    </a:ext>
                  </a:extLst>
                </a:gridCol>
                <a:gridCol w="8761350">
                  <a:extLst>
                    <a:ext uri="{9D8B030D-6E8A-4147-A177-3AD203B41FA5}">
                      <a16:colId xmlns:a16="http://schemas.microsoft.com/office/drawing/2014/main" val="1070114890"/>
                    </a:ext>
                  </a:extLst>
                </a:gridCol>
              </a:tblGrid>
              <a:tr h="186188">
                <a:tc gridSpan="5">
                  <a:txBody>
                    <a:bodyPr/>
                    <a:lstStyle/>
                    <a:p>
                      <a:pPr marL="309245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y-MM" sz="1600" dirty="0">
                          <a:effectLst/>
                        </a:rPr>
                        <a:t>                                               သင်တန်းအမှတ်စဉ်(၃)                                     ပထမနေ့အစီအစဉ်</a:t>
                      </a:r>
                      <a:endParaRPr lang="en-ID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25136" marR="25136" marT="5165" marB="0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4796168"/>
                  </a:ext>
                </a:extLst>
              </a:tr>
              <a:tr h="186188">
                <a:tc gridSpan="5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y-MM" sz="1600" dirty="0">
                          <a:effectLst/>
                        </a:rPr>
                        <a:t>ပထမနေ့ </a:t>
                      </a:r>
                      <a:r>
                        <a:rPr lang="en-US" sz="1600" dirty="0">
                          <a:effectLst/>
                        </a:rPr>
                        <a:t>: </a:t>
                      </a:r>
                      <a:r>
                        <a:rPr lang="my-MM" sz="1600" dirty="0">
                          <a:effectLst/>
                        </a:rPr>
                        <a:t>တက်ကြွနိုးကြားလာအောင် စေ့ဆော်ခြင်း</a:t>
                      </a:r>
                      <a:endParaRPr lang="en-ID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25136" marR="25136" marT="5165" marB="0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659449"/>
                  </a:ext>
                </a:extLst>
              </a:tr>
              <a:tr h="6702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y-MM" sz="1600">
                          <a:effectLst/>
                        </a:rPr>
                        <a:t>၂၀ မိနစ်</a:t>
                      </a:r>
                      <a:endParaRPr lang="en-ID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25136" marR="25136" marT="516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y-MM" sz="1600">
                          <a:effectLst/>
                        </a:rPr>
                        <a:t>၈</a:t>
                      </a:r>
                      <a:r>
                        <a:rPr lang="en-US" sz="1600">
                          <a:effectLst/>
                        </a:rPr>
                        <a:t>:</a:t>
                      </a:r>
                      <a:r>
                        <a:rPr lang="my-MM" sz="1600">
                          <a:effectLst/>
                        </a:rPr>
                        <a:t>၀၀ - ၈</a:t>
                      </a:r>
                      <a:r>
                        <a:rPr lang="en-US" sz="1600">
                          <a:effectLst/>
                        </a:rPr>
                        <a:t>:</a:t>
                      </a:r>
                      <a:r>
                        <a:rPr lang="my-MM" sz="1600">
                          <a:effectLst/>
                        </a:rPr>
                        <a:t>၂၀</a:t>
                      </a:r>
                      <a:endParaRPr lang="en-ID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25136" marR="25136" marT="516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Birgit </a:t>
                      </a:r>
                      <a:r>
                        <a:rPr lang="my-MM" sz="1600">
                          <a:effectLst/>
                        </a:rPr>
                        <a:t>နှင့်  </a:t>
                      </a:r>
                      <a:r>
                        <a:rPr lang="en-US" sz="1600">
                          <a:effectLst/>
                        </a:rPr>
                        <a:t>Liliya</a:t>
                      </a:r>
                      <a:endParaRPr lang="en-ID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25136" marR="25136" marT="516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y-MM" sz="1600" dirty="0">
                          <a:effectLst/>
                        </a:rPr>
                        <a:t>ပဏာမနိဒါန်း</a:t>
                      </a:r>
                      <a:endParaRPr lang="en-ID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25136" marR="25136" marT="516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y-MM" sz="1600" dirty="0">
                          <a:effectLst/>
                        </a:rPr>
                        <a:t>*အထွေထွေကဏ္ဍ*</a:t>
                      </a:r>
                      <a:endParaRPr lang="en-ID" sz="16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y-MM" sz="1600" dirty="0">
                          <a:effectLst/>
                        </a:rPr>
                        <a:t>တက်ရောက်လာသူများအား ကြိုဆိုခြင်း၊ သင်တန်းဆရာများအား မိတ်ဆက်ပေးခြင်းနှင့် သင်တန်းအစီအစဉ်များကို ဆွေးနွေးခြင်း။</a:t>
                      </a:r>
                      <a:endParaRPr lang="en-ID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25136" marR="25136" marT="5165" marB="0" anchor="ctr"/>
                </a:tc>
                <a:extLst>
                  <a:ext uri="{0D108BD9-81ED-4DB2-BD59-A6C34878D82A}">
                    <a16:rowId xmlns:a16="http://schemas.microsoft.com/office/drawing/2014/main" val="1235884151"/>
                  </a:ext>
                </a:extLst>
              </a:tr>
              <a:tr h="3659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y-MM" sz="1600">
                          <a:effectLst/>
                        </a:rPr>
                        <a:t>၁၀ မိနစ်</a:t>
                      </a:r>
                      <a:endParaRPr lang="en-ID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25136" marR="25136" marT="516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y-MM" sz="1600">
                          <a:effectLst/>
                        </a:rPr>
                        <a:t>၈</a:t>
                      </a:r>
                      <a:r>
                        <a:rPr lang="en-US" sz="1600">
                          <a:effectLst/>
                        </a:rPr>
                        <a:t>:</a:t>
                      </a:r>
                      <a:r>
                        <a:rPr lang="my-MM" sz="1600">
                          <a:effectLst/>
                        </a:rPr>
                        <a:t>၂၀ - ၈</a:t>
                      </a:r>
                      <a:r>
                        <a:rPr lang="en-US" sz="1600">
                          <a:effectLst/>
                        </a:rPr>
                        <a:t>:</a:t>
                      </a:r>
                      <a:r>
                        <a:rPr lang="my-MM" sz="1600">
                          <a:effectLst/>
                        </a:rPr>
                        <a:t>၃၀</a:t>
                      </a:r>
                      <a:endParaRPr lang="en-ID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25136" marR="25136" marT="516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Liliya</a:t>
                      </a:r>
                      <a:endParaRPr lang="en-ID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25136" marR="25136" marT="516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y-MM" sz="1600" dirty="0">
                          <a:effectLst/>
                        </a:rPr>
                        <a:t>စိတ်ခွန်အားဖြည့်အစာ</a:t>
                      </a:r>
                      <a:endParaRPr lang="en-ID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25136" marR="25136" marT="516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y-MM" sz="1600" dirty="0">
                          <a:effectLst/>
                        </a:rPr>
                        <a:t>*အထွေထွေကဏ္ဍ*</a:t>
                      </a:r>
                      <a:endParaRPr lang="en-ID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25136" marR="25136" marT="5165" marB="0" anchor="ctr"/>
                </a:tc>
                <a:extLst>
                  <a:ext uri="{0D108BD9-81ED-4DB2-BD59-A6C34878D82A}">
                    <a16:rowId xmlns:a16="http://schemas.microsoft.com/office/drawing/2014/main" val="437739414"/>
                  </a:ext>
                </a:extLst>
              </a:tr>
              <a:tr h="12676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y-MM" sz="1600">
                          <a:effectLst/>
                        </a:rPr>
                        <a:t>၂၀ မိနစ်</a:t>
                      </a:r>
                      <a:endParaRPr lang="en-ID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25136" marR="25136" marT="516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y-MM" sz="1600">
                          <a:effectLst/>
                        </a:rPr>
                        <a:t>၈</a:t>
                      </a:r>
                      <a:r>
                        <a:rPr lang="en-US" sz="1600">
                          <a:effectLst/>
                        </a:rPr>
                        <a:t>:</a:t>
                      </a:r>
                      <a:r>
                        <a:rPr lang="my-MM" sz="1600">
                          <a:effectLst/>
                        </a:rPr>
                        <a:t>၃၀ - ၈</a:t>
                      </a:r>
                      <a:r>
                        <a:rPr lang="en-US" sz="1600">
                          <a:effectLst/>
                        </a:rPr>
                        <a:t>:</a:t>
                      </a:r>
                      <a:r>
                        <a:rPr lang="my-MM" sz="1600">
                          <a:effectLst/>
                        </a:rPr>
                        <a:t>၅၀</a:t>
                      </a:r>
                      <a:endParaRPr lang="en-ID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25136" marR="25136" marT="516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Liliya</a:t>
                      </a:r>
                      <a:endParaRPr lang="en-ID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25136" marR="25136" marT="516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600" dirty="0">
                          <a:effectLst/>
                        </a:rPr>
                        <a:t>RECAP Trainings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600" dirty="0">
                          <a:effectLst/>
                        </a:rPr>
                        <a:t>(</a:t>
                      </a:r>
                      <a:r>
                        <a:rPr lang="my-MM" sz="1600" dirty="0">
                          <a:effectLst/>
                        </a:rPr>
                        <a:t> ၁ </a:t>
                      </a:r>
                      <a:r>
                        <a:rPr lang="en-ID" sz="1600" dirty="0">
                          <a:effectLst/>
                        </a:rPr>
                        <a:t>)</a:t>
                      </a:r>
                      <a:r>
                        <a:rPr lang="my-MM" sz="1600" dirty="0">
                          <a:effectLst/>
                        </a:rPr>
                        <a:t> နှင့်</a:t>
                      </a:r>
                      <a:r>
                        <a:rPr lang="en-ID" sz="1600" dirty="0">
                          <a:effectLst/>
                        </a:rPr>
                        <a:t> (</a:t>
                      </a:r>
                      <a:r>
                        <a:rPr lang="my-MM" sz="1600" dirty="0">
                          <a:effectLst/>
                        </a:rPr>
                        <a:t> ၂ </a:t>
                      </a:r>
                      <a:r>
                        <a:rPr lang="en-ID" sz="1600" dirty="0">
                          <a:effectLst/>
                        </a:rPr>
                        <a:t>)</a:t>
                      </a:r>
                      <a:endParaRPr lang="en-ID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25136" marR="25136" marT="516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y-MM" sz="1600" dirty="0">
                          <a:effectLst/>
                        </a:rPr>
                        <a:t>*အထွေထွေကဏ္ဍ*</a:t>
                      </a:r>
                      <a:endParaRPr lang="en-ID" sz="16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600" dirty="0" err="1">
                          <a:effectLst/>
                        </a:rPr>
                        <a:t>Mentimeter</a:t>
                      </a:r>
                      <a:r>
                        <a:rPr lang="en-ID" sz="1600" dirty="0">
                          <a:effectLst/>
                        </a:rPr>
                        <a:t> </a:t>
                      </a:r>
                      <a:r>
                        <a:rPr lang="en-ID" sz="1600" dirty="0" err="1">
                          <a:effectLst/>
                        </a:rPr>
                        <a:t>wordcloud</a:t>
                      </a:r>
                      <a:r>
                        <a:rPr lang="en-ID" sz="1600" dirty="0">
                          <a:effectLst/>
                        </a:rPr>
                        <a:t> (</a:t>
                      </a:r>
                      <a:r>
                        <a:rPr lang="my-MM" sz="1600" dirty="0">
                          <a:effectLst/>
                        </a:rPr>
                        <a:t>ဥပမာ) </a:t>
                      </a:r>
                      <a:endParaRPr lang="en-ID" sz="16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y-MM" sz="1600" dirty="0">
                          <a:effectLst/>
                        </a:rPr>
                        <a:t>*အထွေထွေကဏ္ဍ*</a:t>
                      </a:r>
                      <a:endParaRPr lang="en-ID" sz="16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600" dirty="0">
                          <a:effectLst/>
                        </a:rPr>
                        <a:t>RECAP from Trainings (</a:t>
                      </a:r>
                      <a:r>
                        <a:rPr lang="my-MM" sz="1600" dirty="0">
                          <a:effectLst/>
                        </a:rPr>
                        <a:t> ၁ </a:t>
                      </a:r>
                      <a:r>
                        <a:rPr lang="en-ID" sz="1600" dirty="0">
                          <a:effectLst/>
                        </a:rPr>
                        <a:t>)</a:t>
                      </a:r>
                      <a:r>
                        <a:rPr lang="my-MM" sz="1600" dirty="0">
                          <a:effectLst/>
                        </a:rPr>
                        <a:t> နှင့်</a:t>
                      </a:r>
                      <a:r>
                        <a:rPr lang="en-ID" sz="1600" dirty="0">
                          <a:effectLst/>
                        </a:rPr>
                        <a:t> (</a:t>
                      </a:r>
                      <a:r>
                        <a:rPr lang="my-MM" sz="1600" dirty="0">
                          <a:effectLst/>
                        </a:rPr>
                        <a:t> ၂ </a:t>
                      </a:r>
                      <a:r>
                        <a:rPr lang="en-ID" sz="1600" dirty="0">
                          <a:effectLst/>
                        </a:rPr>
                        <a:t>)</a:t>
                      </a:r>
                      <a:endParaRPr lang="en-ID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25136" marR="25136" marT="5165" marB="0" anchor="ctr"/>
                </a:tc>
                <a:extLst>
                  <a:ext uri="{0D108BD9-81ED-4DB2-BD59-A6C34878D82A}">
                    <a16:rowId xmlns:a16="http://schemas.microsoft.com/office/drawing/2014/main" val="322454787"/>
                  </a:ext>
                </a:extLst>
              </a:tr>
              <a:tr h="8993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y-MM" sz="1600">
                          <a:effectLst/>
                        </a:rPr>
                        <a:t>၁၀ မိနစ်</a:t>
                      </a:r>
                      <a:endParaRPr lang="en-ID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25136" marR="25136" marT="516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y-MM" sz="1600">
                          <a:effectLst/>
                        </a:rPr>
                        <a:t>၈</a:t>
                      </a:r>
                      <a:r>
                        <a:rPr lang="en-US" sz="1600">
                          <a:effectLst/>
                        </a:rPr>
                        <a:t>:</a:t>
                      </a:r>
                      <a:r>
                        <a:rPr lang="my-MM" sz="1600">
                          <a:effectLst/>
                        </a:rPr>
                        <a:t>၅၀ - ၉</a:t>
                      </a:r>
                      <a:r>
                        <a:rPr lang="en-US" sz="1600">
                          <a:effectLst/>
                        </a:rPr>
                        <a:t>:</a:t>
                      </a:r>
                      <a:r>
                        <a:rPr lang="my-MM" sz="1600">
                          <a:effectLst/>
                        </a:rPr>
                        <a:t>၀၀</a:t>
                      </a:r>
                      <a:endParaRPr lang="en-ID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25136" marR="25136" marT="516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Liliya</a:t>
                      </a:r>
                      <a:endParaRPr lang="en-ID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25136" marR="25136" marT="516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y-MM" sz="1600" dirty="0">
                          <a:effectLst/>
                        </a:rPr>
                        <a:t>ဤသင်တန်းတွင် ပို့ချမည့် အကြောင်းအရာ</a:t>
                      </a:r>
                      <a:endParaRPr lang="en-ID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25136" marR="25136" marT="516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y-MM" sz="1600" dirty="0">
                          <a:effectLst/>
                        </a:rPr>
                        <a:t>*အထွေထွေကဏ္ဍ*</a:t>
                      </a:r>
                      <a:endParaRPr lang="en-ID" sz="16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y-MM" sz="1600" dirty="0">
                          <a:effectLst/>
                        </a:rPr>
                        <a:t>ဤသင်တန်း၏ အဓိက အကြောင်းအရာအပေါ် ရှင်းလင်းခြင်း (မာတိကာ)</a:t>
                      </a:r>
                      <a:endParaRPr lang="en-ID" sz="16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D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25136" marR="25136" marT="5165" marB="0" anchor="ctr"/>
                </a:tc>
                <a:extLst>
                  <a:ext uri="{0D108BD9-81ED-4DB2-BD59-A6C34878D82A}">
                    <a16:rowId xmlns:a16="http://schemas.microsoft.com/office/drawing/2014/main" val="3474773614"/>
                  </a:ext>
                </a:extLst>
              </a:tr>
              <a:tr h="186188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y-MM" sz="1600" dirty="0">
                          <a:effectLst/>
                        </a:rPr>
                        <a:t>အားလပ်ချိန် (၁၀ မိနစ်)</a:t>
                      </a:r>
                      <a:endParaRPr lang="en-ID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25136" marR="25136" marT="5165" marB="0" anchor="ctr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1604561"/>
                  </a:ext>
                </a:extLst>
              </a:tr>
              <a:tr h="7318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y-MM" sz="1600">
                          <a:effectLst/>
                        </a:rPr>
                        <a:t>၃၀ + ၂၀ မိနစ်</a:t>
                      </a:r>
                      <a:endParaRPr lang="en-ID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25136" marR="25136" marT="516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y-MM" sz="1600">
                          <a:effectLst/>
                        </a:rPr>
                        <a:t>၉</a:t>
                      </a:r>
                      <a:r>
                        <a:rPr lang="en-US" sz="1600">
                          <a:effectLst/>
                        </a:rPr>
                        <a:t>:</a:t>
                      </a:r>
                      <a:r>
                        <a:rPr lang="my-MM" sz="1600">
                          <a:effectLst/>
                        </a:rPr>
                        <a:t>၁၀ -၁၀</a:t>
                      </a:r>
                      <a:r>
                        <a:rPr lang="en-US" sz="1600">
                          <a:effectLst/>
                        </a:rPr>
                        <a:t>:</a:t>
                      </a:r>
                      <a:r>
                        <a:rPr lang="my-MM" sz="1600">
                          <a:effectLst/>
                        </a:rPr>
                        <a:t>၀၀</a:t>
                      </a:r>
                      <a:endParaRPr lang="en-ID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25136" marR="25136" marT="516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600">
                          <a:effectLst/>
                        </a:rPr>
                        <a:t>Monique </a:t>
                      </a:r>
                      <a:r>
                        <a:rPr lang="my-MM" sz="1600">
                          <a:effectLst/>
                        </a:rPr>
                        <a:t>နှင့်</a:t>
                      </a:r>
                      <a:r>
                        <a:rPr lang="en-ID" sz="1600">
                          <a:effectLst/>
                        </a:rPr>
                        <a:t> Margo </a:t>
                      </a:r>
                      <a:r>
                        <a:rPr lang="my-MM" sz="1600">
                          <a:effectLst/>
                        </a:rPr>
                        <a:t>နှင့် </a:t>
                      </a:r>
                      <a:r>
                        <a:rPr lang="en-ID" sz="1600">
                          <a:effectLst/>
                        </a:rPr>
                        <a:t>Liliya</a:t>
                      </a:r>
                      <a:endParaRPr lang="en-ID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25136" marR="25136" marT="516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600" dirty="0">
                          <a:effectLst/>
                        </a:rPr>
                        <a:t>Dutch Case</a:t>
                      </a:r>
                      <a:endParaRPr lang="en-ID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25136" marR="25136" marT="516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y-MM" sz="1600">
                          <a:effectLst/>
                        </a:rPr>
                        <a:t>*အထွေထွေကဏ္ဍ*</a:t>
                      </a:r>
                      <a:endParaRPr lang="en-ID" sz="16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600">
                          <a:effectLst/>
                        </a:rPr>
                        <a:t> Case Tony : </a:t>
                      </a:r>
                      <a:r>
                        <a:rPr lang="my-MM" sz="1600">
                          <a:effectLst/>
                        </a:rPr>
                        <a:t>စေ့ဆော်နိုးဆွခြင်း / အကြောင်းအချက်များ</a:t>
                      </a:r>
                      <a:endParaRPr lang="en-ID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25136" marR="25136" marT="5165" marB="0" anchor="ctr"/>
                </a:tc>
                <a:extLst>
                  <a:ext uri="{0D108BD9-81ED-4DB2-BD59-A6C34878D82A}">
                    <a16:rowId xmlns:a16="http://schemas.microsoft.com/office/drawing/2014/main" val="1371645816"/>
                  </a:ext>
                </a:extLst>
              </a:tr>
              <a:tr h="470459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y-MM" sz="1600" dirty="0">
                          <a:effectLst/>
                        </a:rPr>
                        <a:t>အားလပ်ချိန် (၁၀ မိနစ်)</a:t>
                      </a:r>
                      <a:endParaRPr lang="en-ID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25136" marR="25136" marT="5165" marB="0" anchor="ctr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051990"/>
                  </a:ext>
                </a:extLst>
              </a:tr>
              <a:tr h="7318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y-MM" sz="1600">
                          <a:effectLst/>
                        </a:rPr>
                        <a:t>၆၀ မိနစ်</a:t>
                      </a:r>
                      <a:endParaRPr lang="en-ID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25136" marR="25136" marT="516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y-MM" sz="1600">
                          <a:effectLst/>
                        </a:rPr>
                        <a:t>၁၀</a:t>
                      </a:r>
                      <a:r>
                        <a:rPr lang="en-US" sz="1600">
                          <a:effectLst/>
                        </a:rPr>
                        <a:t>:</a:t>
                      </a:r>
                      <a:r>
                        <a:rPr lang="my-MM" sz="1600">
                          <a:effectLst/>
                        </a:rPr>
                        <a:t>၁၀-၁၁</a:t>
                      </a:r>
                      <a:r>
                        <a:rPr lang="en-US" sz="1600">
                          <a:effectLst/>
                        </a:rPr>
                        <a:t>:</a:t>
                      </a:r>
                      <a:r>
                        <a:rPr lang="my-MM" sz="1600">
                          <a:effectLst/>
                        </a:rPr>
                        <a:t>၁၀</a:t>
                      </a:r>
                      <a:endParaRPr lang="en-ID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25136" marR="25136" marT="516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600" dirty="0">
                          <a:effectLst/>
                        </a:rPr>
                        <a:t>Margo </a:t>
                      </a:r>
                      <a:r>
                        <a:rPr lang="my-MM" sz="1600" dirty="0">
                          <a:effectLst/>
                        </a:rPr>
                        <a:t>နှင့်  </a:t>
                      </a:r>
                      <a:r>
                        <a:rPr lang="en-ID" sz="1600" dirty="0">
                          <a:effectLst/>
                        </a:rPr>
                        <a:t>Monique</a:t>
                      </a:r>
                      <a:endParaRPr lang="en-ID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25136" marR="25136" marT="516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Anne </a:t>
                      </a:r>
                      <a:r>
                        <a:rPr lang="en-US" sz="1600" dirty="0" err="1">
                          <a:effectLst/>
                        </a:rPr>
                        <a:t>Miltenburg</a:t>
                      </a:r>
                      <a:endParaRPr lang="en-ID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25136" marR="25136" marT="516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y-MM" sz="1600">
                          <a:effectLst/>
                        </a:rPr>
                        <a:t>*အထွေထွေကဏ္ဍ*</a:t>
                      </a:r>
                      <a:endParaRPr lang="en-ID" sz="16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600">
                          <a:effectLst/>
                        </a:rPr>
                        <a:t>Brand </a:t>
                      </a:r>
                      <a:r>
                        <a:rPr lang="my-MM" sz="1600">
                          <a:effectLst/>
                        </a:rPr>
                        <a:t>တံဆိပ် ထားရှိခြင်း</a:t>
                      </a:r>
                      <a:endParaRPr lang="en-ID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25136" marR="25136" marT="5165" marB="0" anchor="ctr"/>
                </a:tc>
                <a:extLst>
                  <a:ext uri="{0D108BD9-81ED-4DB2-BD59-A6C34878D82A}">
                    <a16:rowId xmlns:a16="http://schemas.microsoft.com/office/drawing/2014/main" val="420403728"/>
                  </a:ext>
                </a:extLst>
              </a:tr>
              <a:tr h="7318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y-MM" sz="1600" dirty="0">
                          <a:effectLst/>
                        </a:rPr>
                        <a:t>၁၅ မိနစ်</a:t>
                      </a:r>
                      <a:endParaRPr lang="en-ID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25136" marR="25136" marT="516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y-MM" sz="1600" dirty="0">
                          <a:effectLst/>
                        </a:rPr>
                        <a:t>၁၁</a:t>
                      </a:r>
                      <a:r>
                        <a:rPr lang="en-US" sz="1600" dirty="0">
                          <a:effectLst/>
                        </a:rPr>
                        <a:t>:</a:t>
                      </a:r>
                      <a:r>
                        <a:rPr lang="my-MM" sz="1600" dirty="0">
                          <a:effectLst/>
                        </a:rPr>
                        <a:t>၁၀-၁၁</a:t>
                      </a:r>
                      <a:r>
                        <a:rPr lang="en-US" sz="1600" dirty="0">
                          <a:effectLst/>
                        </a:rPr>
                        <a:t>:</a:t>
                      </a:r>
                      <a:r>
                        <a:rPr lang="my-MM" sz="1600" dirty="0">
                          <a:effectLst/>
                        </a:rPr>
                        <a:t>၂၅</a:t>
                      </a:r>
                      <a:endParaRPr lang="en-ID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25136" marR="25136" marT="516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err="1">
                          <a:effectLst/>
                        </a:rPr>
                        <a:t>Nicoline</a:t>
                      </a:r>
                      <a:endParaRPr lang="en-ID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25136" marR="25136" marT="516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600" dirty="0">
                          <a:effectLst/>
                        </a:rPr>
                        <a:t>Canvas # 2</a:t>
                      </a:r>
                      <a:endParaRPr lang="en-ID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25136" marR="25136" marT="516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y-MM" sz="1600">
                          <a:effectLst/>
                        </a:rPr>
                        <a:t>*အထွေထွေကဏ္ဍ*</a:t>
                      </a:r>
                      <a:endParaRPr lang="en-ID" sz="16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600">
                          <a:effectLst/>
                        </a:rPr>
                        <a:t>“Mural” </a:t>
                      </a:r>
                      <a:r>
                        <a:rPr lang="my-MM" sz="1600">
                          <a:effectLst/>
                        </a:rPr>
                        <a:t>မိတ်ဆက်</a:t>
                      </a:r>
                      <a:endParaRPr lang="en-ID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25136" marR="25136" marT="5165" marB="0" anchor="ctr"/>
                </a:tc>
                <a:extLst>
                  <a:ext uri="{0D108BD9-81ED-4DB2-BD59-A6C34878D82A}">
                    <a16:rowId xmlns:a16="http://schemas.microsoft.com/office/drawing/2014/main" val="3526471739"/>
                  </a:ext>
                </a:extLst>
              </a:tr>
              <a:tr h="497841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y-MM" sz="1600" dirty="0">
                          <a:effectLst/>
                        </a:rPr>
                        <a:t>အားလပ်ချိန် (၁၅ မိနစ်)</a:t>
                      </a:r>
                      <a:endParaRPr lang="en-ID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25136" marR="25136" marT="5165" marB="0" anchor="ctr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665610"/>
                  </a:ext>
                </a:extLst>
              </a:tr>
              <a:tr h="842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y-MM" sz="1600">
                          <a:effectLst/>
                        </a:rPr>
                        <a:t>၃၀ + ၁၅ မိနစ်</a:t>
                      </a:r>
                      <a:endParaRPr lang="en-ID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25136" marR="25136" marT="516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y-MM" sz="1600">
                          <a:effectLst/>
                        </a:rPr>
                        <a:t>၁၁</a:t>
                      </a:r>
                      <a:r>
                        <a:rPr lang="en-US" sz="1600">
                          <a:effectLst/>
                        </a:rPr>
                        <a:t>:</a:t>
                      </a:r>
                      <a:r>
                        <a:rPr lang="my-MM" sz="1600">
                          <a:effectLst/>
                        </a:rPr>
                        <a:t>၄၀-၁၂</a:t>
                      </a:r>
                      <a:r>
                        <a:rPr lang="en-US" sz="1600">
                          <a:effectLst/>
                        </a:rPr>
                        <a:t>:</a:t>
                      </a:r>
                      <a:r>
                        <a:rPr lang="my-MM" sz="1600">
                          <a:effectLst/>
                        </a:rPr>
                        <a:t>၄၀</a:t>
                      </a:r>
                      <a:endParaRPr lang="en-ID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25136" marR="25136" marT="516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Stifani </a:t>
                      </a:r>
                      <a:r>
                        <a:rPr lang="my-MM" sz="1600">
                          <a:effectLst/>
                        </a:rPr>
                        <a:t>နှင့် </a:t>
                      </a:r>
                      <a:r>
                        <a:rPr lang="en-US" sz="1600">
                          <a:effectLst/>
                        </a:rPr>
                        <a:t>Liliya</a:t>
                      </a:r>
                      <a:endParaRPr lang="en-ID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25136" marR="25136" marT="516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600" dirty="0">
                          <a:effectLst/>
                        </a:rPr>
                        <a:t>Dutch Case</a:t>
                      </a:r>
                      <a:endParaRPr lang="en-ID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25136" marR="25136" marT="516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y-MM" sz="1600">
                          <a:effectLst/>
                        </a:rPr>
                        <a:t>*အထွေထွေကဏ္ဍ*</a:t>
                      </a:r>
                      <a:endParaRPr lang="en-ID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25136" marR="25136" marT="5165" marB="0" anchor="ctr"/>
                </a:tc>
                <a:extLst>
                  <a:ext uri="{0D108BD9-81ED-4DB2-BD59-A6C34878D82A}">
                    <a16:rowId xmlns:a16="http://schemas.microsoft.com/office/drawing/2014/main" val="1988752067"/>
                  </a:ext>
                </a:extLst>
              </a:tr>
              <a:tr h="842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y-MM" sz="1600">
                          <a:effectLst/>
                        </a:rPr>
                        <a:t>၂၀ မိနစ်</a:t>
                      </a:r>
                      <a:endParaRPr lang="en-ID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25136" marR="25136" marT="516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y-MM" sz="1600">
                          <a:effectLst/>
                        </a:rPr>
                        <a:t>၁၂</a:t>
                      </a:r>
                      <a:r>
                        <a:rPr lang="en-US" sz="1600">
                          <a:effectLst/>
                        </a:rPr>
                        <a:t>:</a:t>
                      </a:r>
                      <a:r>
                        <a:rPr lang="my-MM" sz="1600">
                          <a:effectLst/>
                        </a:rPr>
                        <a:t>၄၀ - ၁၃</a:t>
                      </a:r>
                      <a:r>
                        <a:rPr lang="en-US" sz="1600">
                          <a:effectLst/>
                        </a:rPr>
                        <a:t>:</a:t>
                      </a:r>
                      <a:r>
                        <a:rPr lang="my-MM" sz="1600">
                          <a:effectLst/>
                        </a:rPr>
                        <a:t>၀၀</a:t>
                      </a:r>
                      <a:endParaRPr lang="en-ID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25136" marR="25136" marT="516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BUas</a:t>
                      </a:r>
                      <a:endParaRPr lang="en-ID" sz="16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y-MM" sz="1600">
                          <a:effectLst/>
                        </a:rPr>
                        <a:t>အဖွဲ့</a:t>
                      </a:r>
                      <a:endParaRPr lang="en-ID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25136" marR="25136" marT="516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y-MM" sz="1600" dirty="0">
                          <a:effectLst/>
                        </a:rPr>
                        <a:t>နိဂုံးချုပ်</a:t>
                      </a:r>
                      <a:endParaRPr lang="en-ID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25136" marR="25136" marT="516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y-MM" sz="1600" dirty="0">
                          <a:effectLst/>
                        </a:rPr>
                        <a:t>*အထွေထွေကဏ္ဍ*</a:t>
                      </a:r>
                      <a:endParaRPr lang="en-ID" sz="16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y-MM" sz="1600" dirty="0">
                          <a:effectLst/>
                        </a:rPr>
                        <a:t>အဖွဲ့များအားလုံး ဗဟိုခန်းမကြီး၌ ပြန်လည်စုဝေးရန်။ သင်တန်းပို့ချသူများမှ ပထမနေ့တွင် ဆောင်ရွက်ခဲ့သည်များကို အကျဉ်းချုံးတင်ပြပြီး သင်ခန်းစာများ နိဂုံးချုပ်ပြောကြား</a:t>
                      </a:r>
                      <a:endParaRPr lang="en-ID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25136" marR="25136" marT="5165" marB="0" anchor="ctr"/>
                </a:tc>
                <a:extLst>
                  <a:ext uri="{0D108BD9-81ED-4DB2-BD59-A6C34878D82A}">
                    <a16:rowId xmlns:a16="http://schemas.microsoft.com/office/drawing/2014/main" val="883181253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46FA7622-97E4-C837-2639-BC687D596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8938" y="1466850"/>
            <a:ext cx="6723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85200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2F7962-D2EA-8D72-13AE-A59193D69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39999" y="9334500"/>
            <a:ext cx="4211899" cy="604436"/>
          </a:xfrm>
        </p:spPr>
        <p:txBody>
          <a:bodyPr/>
          <a:lstStyle/>
          <a:p>
            <a:fld id="{B6F15528-21DE-4FAA-801E-634DDDAF4B2B}" type="slidenum">
              <a:rPr lang="en-US" sz="1400" smtClean="0"/>
              <a:pPr/>
              <a:t>7</a:t>
            </a:fld>
            <a:endParaRPr lang="en-US" sz="14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826BE4B-59C5-9C73-BECE-B2D5C273ED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829467"/>
              </p:ext>
            </p:extLst>
          </p:nvPr>
        </p:nvGraphicFramePr>
        <p:xfrm>
          <a:off x="1162373" y="588936"/>
          <a:ext cx="15830226" cy="85931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6654">
                  <a:extLst>
                    <a:ext uri="{9D8B030D-6E8A-4147-A177-3AD203B41FA5}">
                      <a16:colId xmlns:a16="http://schemas.microsoft.com/office/drawing/2014/main" val="3482840164"/>
                    </a:ext>
                  </a:extLst>
                </a:gridCol>
                <a:gridCol w="1583982">
                  <a:extLst>
                    <a:ext uri="{9D8B030D-6E8A-4147-A177-3AD203B41FA5}">
                      <a16:colId xmlns:a16="http://schemas.microsoft.com/office/drawing/2014/main" val="812175980"/>
                    </a:ext>
                  </a:extLst>
                </a:gridCol>
                <a:gridCol w="2049561">
                  <a:extLst>
                    <a:ext uri="{9D8B030D-6E8A-4147-A177-3AD203B41FA5}">
                      <a16:colId xmlns:a16="http://schemas.microsoft.com/office/drawing/2014/main" val="3679312695"/>
                    </a:ext>
                  </a:extLst>
                </a:gridCol>
                <a:gridCol w="2877485">
                  <a:extLst>
                    <a:ext uri="{9D8B030D-6E8A-4147-A177-3AD203B41FA5}">
                      <a16:colId xmlns:a16="http://schemas.microsoft.com/office/drawing/2014/main" val="1574291877"/>
                    </a:ext>
                  </a:extLst>
                </a:gridCol>
                <a:gridCol w="7431054">
                  <a:extLst>
                    <a:ext uri="{9D8B030D-6E8A-4147-A177-3AD203B41FA5}">
                      <a16:colId xmlns:a16="http://schemas.microsoft.com/office/drawing/2014/main" val="1432931160"/>
                    </a:ext>
                  </a:extLst>
                </a:gridCol>
                <a:gridCol w="165745">
                  <a:extLst>
                    <a:ext uri="{9D8B030D-6E8A-4147-A177-3AD203B41FA5}">
                      <a16:colId xmlns:a16="http://schemas.microsoft.com/office/drawing/2014/main" val="2382127772"/>
                    </a:ext>
                  </a:extLst>
                </a:gridCol>
                <a:gridCol w="165745">
                  <a:extLst>
                    <a:ext uri="{9D8B030D-6E8A-4147-A177-3AD203B41FA5}">
                      <a16:colId xmlns:a16="http://schemas.microsoft.com/office/drawing/2014/main" val="2833211716"/>
                    </a:ext>
                  </a:extLst>
                </a:gridCol>
              </a:tblGrid>
              <a:tr h="352428">
                <a:tc gridSpan="7">
                  <a:txBody>
                    <a:bodyPr/>
                    <a:lstStyle/>
                    <a:p>
                      <a:pPr indent="74295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y-MM" sz="1400" dirty="0">
                          <a:effectLst/>
                        </a:rPr>
                        <a:t>                                               သင်တန်းအမှတ်စဉ်(၃)                                     ဒုတိယနေ့အစီအစဉ်</a:t>
                      </a:r>
                      <a:endParaRPr lang="en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47573" marR="47573" marT="28369" marB="28369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0608031"/>
                  </a:ext>
                </a:extLst>
              </a:tr>
              <a:tr h="352428">
                <a:tc gridSpan="7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y-MM" sz="1400">
                          <a:effectLst/>
                        </a:rPr>
                        <a:t>ဒုတိယနေ့ </a:t>
                      </a:r>
                      <a:r>
                        <a:rPr lang="en-US" sz="1400">
                          <a:effectLst/>
                        </a:rPr>
                        <a:t>: </a:t>
                      </a:r>
                      <a:r>
                        <a:rPr lang="my-MM" sz="1400">
                          <a:effectLst/>
                        </a:rPr>
                        <a:t>စျေးကွက်ရှာဖွေခြင်း၊ ကိုယ်ပိုင်လုပ်ငန်းအမှတ်တံဆိပ်ထားရှိခြင်း၊ ကူးလူးဆက်သွယ်ခြင်း၊ ပုံဝတ္တုများပြောဟောခြင်း</a:t>
                      </a:r>
                      <a:endParaRPr lang="en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47573" marR="47573" marT="28369" marB="28369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1632547"/>
                  </a:ext>
                </a:extLst>
              </a:tr>
              <a:tr h="11615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y-MM" sz="1400">
                          <a:effectLst/>
                        </a:rPr>
                        <a:t>၁၀ မိနစ်</a:t>
                      </a:r>
                      <a:endParaRPr lang="en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47573" marR="47573" marT="6547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y-MM" sz="1400">
                          <a:effectLst/>
                        </a:rPr>
                        <a:t>၈</a:t>
                      </a:r>
                      <a:r>
                        <a:rPr lang="en-US" sz="1400">
                          <a:effectLst/>
                        </a:rPr>
                        <a:t>:</a:t>
                      </a:r>
                      <a:r>
                        <a:rPr lang="my-MM" sz="1400">
                          <a:effectLst/>
                        </a:rPr>
                        <a:t>၀၀ - ၈</a:t>
                      </a:r>
                      <a:r>
                        <a:rPr lang="en-US" sz="1400">
                          <a:effectLst/>
                        </a:rPr>
                        <a:t>:</a:t>
                      </a:r>
                      <a:r>
                        <a:rPr lang="my-MM" sz="1400">
                          <a:effectLst/>
                        </a:rPr>
                        <a:t>၁၀</a:t>
                      </a:r>
                      <a:endParaRPr lang="en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47573" marR="47573" marT="654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dirty="0">
                          <a:effectLst/>
                        </a:rPr>
                        <a:t>Margo / </a:t>
                      </a:r>
                      <a:r>
                        <a:rPr lang="en-US" sz="1400" dirty="0">
                          <a:effectLst/>
                        </a:rPr>
                        <a:t>Monique</a:t>
                      </a:r>
                      <a:endParaRPr lang="en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47573" marR="47573" marT="654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y-MM" sz="1400" dirty="0">
                          <a:effectLst/>
                        </a:rPr>
                        <a:t>ပဏာမနိဒါန်း</a:t>
                      </a:r>
                      <a:endParaRPr lang="en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47573" marR="47573" marT="6547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y-MM" sz="1400">
                          <a:effectLst/>
                        </a:rPr>
                        <a:t>*အထွေထွေကဏ္ဍ*</a:t>
                      </a:r>
                      <a:endParaRPr lang="en-ID" sz="14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202180" algn="l"/>
                          <a:tab pos="3183890" algn="l"/>
                          <a:tab pos="4805680" algn="l"/>
                        </a:tabLst>
                      </a:pPr>
                      <a:r>
                        <a:rPr lang="my-MM" sz="1400">
                          <a:effectLst/>
                        </a:rPr>
                        <a:t>တက်ရောက်လာသူများအား ပြန်လည်ကြိုဆိုနှုတ်ခွန်းဆက်ခြင်းနှင့် ဒုတိယနေ့ အစီအစဉ်များ ဆွေးနွေးခြင်း။</a:t>
                      </a:r>
                      <a:endParaRPr lang="en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47573" marR="47573" marT="6547" marB="0" anchor="ctr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>
                          <a:effectLst/>
                        </a:rPr>
                        <a:t> </a:t>
                      </a:r>
                      <a:endParaRPr lang="en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8208369"/>
                  </a:ext>
                </a:extLst>
              </a:tr>
              <a:tr h="6332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y-MM" sz="1400">
                          <a:effectLst/>
                        </a:rPr>
                        <a:t>၁၅ မိနစ်</a:t>
                      </a:r>
                      <a:endParaRPr lang="en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47573" marR="47573" marT="6547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y-MM" sz="1400">
                          <a:effectLst/>
                        </a:rPr>
                        <a:t>၈</a:t>
                      </a:r>
                      <a:r>
                        <a:rPr lang="en-US" sz="1400">
                          <a:effectLst/>
                        </a:rPr>
                        <a:t>:</a:t>
                      </a:r>
                      <a:r>
                        <a:rPr lang="my-MM" sz="1400">
                          <a:effectLst/>
                        </a:rPr>
                        <a:t>၁၀ - ၈</a:t>
                      </a:r>
                      <a:r>
                        <a:rPr lang="en-US" sz="1400">
                          <a:effectLst/>
                        </a:rPr>
                        <a:t>:</a:t>
                      </a:r>
                      <a:r>
                        <a:rPr lang="my-MM" sz="1400">
                          <a:effectLst/>
                        </a:rPr>
                        <a:t>၂၅</a:t>
                      </a:r>
                      <a:endParaRPr lang="en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47573" marR="47573" marT="654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dirty="0">
                          <a:effectLst/>
                        </a:rPr>
                        <a:t>Margo / </a:t>
                      </a:r>
                      <a:r>
                        <a:rPr lang="en-US" sz="1400" dirty="0">
                          <a:effectLst/>
                        </a:rPr>
                        <a:t>Monique</a:t>
                      </a:r>
                      <a:endParaRPr lang="en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47573" marR="47573" marT="654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y-MM" sz="1400" dirty="0">
                          <a:effectLst/>
                        </a:rPr>
                        <a:t>စိတ်ခွန်အားဖြည့်ခြင်း</a:t>
                      </a:r>
                      <a:endParaRPr lang="en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47573" marR="47573" marT="6547" marB="0" anchor="ctr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y-MM" sz="1400">
                          <a:effectLst/>
                        </a:rPr>
                        <a:t>သင်တန်းသားများ၏ စိတ်ခွန်အားကို ထက်သန်လာစေသည့် လှုပ်ရှားဆောင်ရွက်မှုများ လုပ်ဆောင်ခြင်း။</a:t>
                      </a:r>
                      <a:endParaRPr lang="en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47573" marR="47573" marT="6547" marB="0" anchor="ctr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>
                          <a:effectLst/>
                        </a:rPr>
                        <a:t> </a:t>
                      </a:r>
                      <a:endParaRPr lang="en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62024038"/>
                  </a:ext>
                </a:extLst>
              </a:tr>
              <a:tr h="125365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y-MM" sz="1400">
                          <a:effectLst/>
                        </a:rPr>
                        <a:t>၄၅ + ၁၅ မိနစ်</a:t>
                      </a:r>
                      <a:endParaRPr lang="en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47573" marR="47573" marT="6547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y-MM" sz="1400">
                          <a:effectLst/>
                        </a:rPr>
                        <a:t>၈</a:t>
                      </a:r>
                      <a:r>
                        <a:rPr lang="en-US" sz="1400">
                          <a:effectLst/>
                        </a:rPr>
                        <a:t>:</a:t>
                      </a:r>
                      <a:r>
                        <a:rPr lang="my-MM" sz="1400">
                          <a:effectLst/>
                        </a:rPr>
                        <a:t>၂၅ - ၉</a:t>
                      </a:r>
                      <a:r>
                        <a:rPr lang="en-US" sz="1400">
                          <a:effectLst/>
                        </a:rPr>
                        <a:t>:</a:t>
                      </a:r>
                      <a:r>
                        <a:rPr lang="my-MM" sz="1400">
                          <a:effectLst/>
                        </a:rPr>
                        <a:t>၂၅</a:t>
                      </a:r>
                      <a:endParaRPr lang="en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47573" marR="47573" marT="6547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y-MM" sz="1400">
                          <a:effectLst/>
                        </a:rPr>
                        <a:t>မောင်ကောင်းစံဟိန်း</a:t>
                      </a:r>
                      <a:endParaRPr lang="en-ID" sz="14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y-MM" sz="1400">
                          <a:effectLst/>
                        </a:rPr>
                        <a:t>ထန်းပင်ကျေးရွာ တည်ထောင်သူ</a:t>
                      </a:r>
                      <a:endParaRPr lang="en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47573" marR="47573" marT="654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y-MM" sz="1400" dirty="0">
                          <a:effectLst/>
                        </a:rPr>
                        <a:t>ဒေသတွင်းရေးရာ</a:t>
                      </a:r>
                      <a:endParaRPr lang="en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47573" marR="47573" marT="6547" marB="0" anchor="ctr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y-MM" sz="1400">
                          <a:effectLst/>
                        </a:rPr>
                        <a:t>*အထွေထွေကဏ္ဍ*</a:t>
                      </a:r>
                      <a:endParaRPr lang="en-ID" sz="14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y-MM" sz="1400">
                          <a:effectLst/>
                        </a:rPr>
                        <a:t>မြန်မာနိုင်ငံမှ အကြောင်းအခြင်းအရာ </a:t>
                      </a:r>
                      <a:endParaRPr lang="en-ID" sz="14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y-MM" sz="1400">
                          <a:effectLst/>
                        </a:rPr>
                        <a:t>ထန်းပင်ကျေးရွာ </a:t>
                      </a:r>
                      <a:endParaRPr lang="en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47573" marR="47573" marT="6547" marB="0" anchor="ctr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>
                          <a:effectLst/>
                        </a:rPr>
                        <a:t> </a:t>
                      </a:r>
                      <a:endParaRPr lang="en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24195991"/>
                  </a:ext>
                </a:extLst>
              </a:tr>
              <a:tr h="352428"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y-MM" sz="1400">
                          <a:effectLst/>
                        </a:rPr>
                        <a:t>အားလပ်ချိန် (၁၅ မိနစ်)</a:t>
                      </a:r>
                      <a:endParaRPr lang="en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47573" marR="47573" marT="28369" marB="28369" anchor="ctr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017477"/>
                  </a:ext>
                </a:extLst>
              </a:tr>
              <a:tr h="126738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y-MM" sz="1400">
                          <a:effectLst/>
                        </a:rPr>
                        <a:t>၈၀ မိနစ်</a:t>
                      </a:r>
                      <a:endParaRPr lang="en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47573" marR="47573" marT="6547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y-MM" sz="1400">
                          <a:effectLst/>
                        </a:rPr>
                        <a:t>၉</a:t>
                      </a:r>
                      <a:r>
                        <a:rPr lang="en-US" sz="1400">
                          <a:effectLst/>
                        </a:rPr>
                        <a:t>:</a:t>
                      </a:r>
                      <a:r>
                        <a:rPr lang="my-MM" sz="1400">
                          <a:effectLst/>
                        </a:rPr>
                        <a:t>၄၀ -၁၁</a:t>
                      </a:r>
                      <a:r>
                        <a:rPr lang="en-US" sz="1400">
                          <a:effectLst/>
                        </a:rPr>
                        <a:t>:</a:t>
                      </a:r>
                      <a:r>
                        <a:rPr lang="my-MM" sz="1400">
                          <a:effectLst/>
                        </a:rPr>
                        <a:t>၀၀</a:t>
                      </a:r>
                      <a:endParaRPr lang="en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47573" marR="47573" marT="654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>
                          <a:effectLst/>
                        </a:rPr>
                        <a:t>Margo</a:t>
                      </a:r>
                      <a:endParaRPr lang="en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47573" marR="47573" marT="654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y-MM" sz="1400" dirty="0">
                          <a:effectLst/>
                        </a:rPr>
                        <a:t>မျက်နှာဖုံးဇာတ်လမ်း</a:t>
                      </a:r>
                      <a:endParaRPr lang="en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47573" marR="47573" marT="6547" marB="0" anchor="ctr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>
                          <a:effectLst/>
                        </a:rPr>
                        <a:t>Mural and Break-out Rooms</a:t>
                      </a:r>
                      <a:endParaRPr lang="en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47573" marR="47573" marT="6547" marB="0" anchor="ctr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>
                          <a:effectLst/>
                        </a:rPr>
                        <a:t> </a:t>
                      </a:r>
                      <a:endParaRPr lang="en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42894816"/>
                  </a:ext>
                </a:extLst>
              </a:tr>
              <a:tr h="352428"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y-MM" sz="1400">
                          <a:effectLst/>
                        </a:rPr>
                        <a:t>အားလပ်ချိန် (၁၅ မိနစ်)</a:t>
                      </a:r>
                      <a:endParaRPr lang="en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47573" marR="47573" marT="28369" marB="28369" anchor="ctr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6677112"/>
                  </a:ext>
                </a:extLst>
              </a:tr>
              <a:tr h="140712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y-MM" sz="1400">
                          <a:effectLst/>
                        </a:rPr>
                        <a:t>၉၀ မိနစ်</a:t>
                      </a:r>
                      <a:endParaRPr lang="en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47573" marR="47573" marT="6547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y-MM" sz="1400">
                          <a:effectLst/>
                        </a:rPr>
                        <a:t>၁၁</a:t>
                      </a:r>
                      <a:r>
                        <a:rPr lang="en-US" sz="1400">
                          <a:effectLst/>
                        </a:rPr>
                        <a:t>:</a:t>
                      </a:r>
                      <a:r>
                        <a:rPr lang="my-MM" sz="1400">
                          <a:effectLst/>
                        </a:rPr>
                        <a:t>၁၅ - ၁၂</a:t>
                      </a:r>
                      <a:r>
                        <a:rPr lang="en-US" sz="1400">
                          <a:effectLst/>
                        </a:rPr>
                        <a:t>:</a:t>
                      </a:r>
                      <a:r>
                        <a:rPr lang="my-MM" sz="1400">
                          <a:effectLst/>
                        </a:rPr>
                        <a:t>၄၅</a:t>
                      </a:r>
                      <a:endParaRPr lang="en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47573" marR="47573" marT="654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dirty="0">
                          <a:effectLst/>
                        </a:rPr>
                        <a:t>Monique/ Geoff</a:t>
                      </a:r>
                      <a:endParaRPr lang="en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47573" marR="47573" marT="654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y-MM" sz="1400" dirty="0">
                          <a:effectLst/>
                        </a:rPr>
                        <a:t>ကိုယ်ပိုင်လုပ်ငန်းအမှတ်တံဆိပ် </a:t>
                      </a:r>
                      <a:endParaRPr lang="en-ID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y-MM" sz="1400" dirty="0">
                          <a:effectLst/>
                        </a:rPr>
                        <a:t>ထားရှိခြင်းအပေါ် တွေးတောခြင်း ကင်းဗတ်စာမျက်နှာ </a:t>
                      </a:r>
                      <a:r>
                        <a:rPr lang="en-US" sz="1400" dirty="0">
                          <a:effectLst/>
                        </a:rPr>
                        <a:t># 2</a:t>
                      </a:r>
                      <a:endParaRPr lang="en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47573" marR="47573" marT="6547" marB="0" anchor="ctr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>
                          <a:effectLst/>
                        </a:rPr>
                        <a:t>Mural and Break-out Rooms</a:t>
                      </a:r>
                      <a:endParaRPr lang="en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47573" marR="47573" marT="6547" marB="0" anchor="ctr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>
                          <a:effectLst/>
                        </a:rPr>
                        <a:t> </a:t>
                      </a:r>
                      <a:endParaRPr lang="en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73764763"/>
                  </a:ext>
                </a:extLst>
              </a:tr>
              <a:tr h="146043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r>
                        <a:rPr lang="my-MM" sz="1400">
                          <a:effectLst/>
                        </a:rPr>
                        <a:t>၁၅ မိနစ်</a:t>
                      </a:r>
                      <a:endParaRPr lang="en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47573" marR="47573" marT="6547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y-MM" sz="1400">
                          <a:effectLst/>
                        </a:rPr>
                        <a:t>၁၂</a:t>
                      </a:r>
                      <a:r>
                        <a:rPr lang="en-US" sz="1400">
                          <a:effectLst/>
                        </a:rPr>
                        <a:t>:</a:t>
                      </a:r>
                      <a:r>
                        <a:rPr lang="my-MM" sz="1400">
                          <a:effectLst/>
                        </a:rPr>
                        <a:t>၄၅ - ၁၃</a:t>
                      </a:r>
                      <a:r>
                        <a:rPr lang="en-US" sz="1400">
                          <a:effectLst/>
                        </a:rPr>
                        <a:t>:</a:t>
                      </a:r>
                      <a:r>
                        <a:rPr lang="my-MM" sz="1400">
                          <a:effectLst/>
                        </a:rPr>
                        <a:t>၀၀</a:t>
                      </a:r>
                      <a:endParaRPr lang="en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47573" marR="47573" marT="654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 err="1">
                          <a:effectLst/>
                        </a:rPr>
                        <a:t>BUas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my-MM" sz="1400" dirty="0">
                          <a:effectLst/>
                        </a:rPr>
                        <a:t>အဖွဲ့</a:t>
                      </a:r>
                      <a:endParaRPr lang="en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47573" marR="47573" marT="654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y-MM" sz="1400" dirty="0">
                          <a:effectLst/>
                        </a:rPr>
                        <a:t>နိဂုံးချုပ်</a:t>
                      </a:r>
                      <a:endParaRPr lang="en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47573" marR="47573" marT="6547" marB="0" anchor="ctr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y-MM" sz="1400">
                          <a:effectLst/>
                        </a:rPr>
                        <a:t>*အထွေထွေကဏ္ဍ*</a:t>
                      </a:r>
                      <a:endParaRPr lang="en-ID" sz="14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y-MM" sz="1400">
                          <a:effectLst/>
                        </a:rPr>
                        <a:t>အဖွဲ့များအားလုံး ဗဟိုခန်းမကြီး၌ ပြန်လည်စုဝေးရန်။ သင်တန်းပို့ချသူများမှ ဒုတိယနေ့တွင် ပြုလုပ်ဆောင်ရွက်ခဲ့သည်များ အကျဉ်းချုံးတင်ပြပြီး သင်တန်းဒုတိယနေ့ပြီးဆုံးခြင်း</a:t>
                      </a:r>
                      <a:endParaRPr lang="en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47573" marR="47573" marT="6547" marB="0" anchor="ctr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dirty="0">
                          <a:effectLst/>
                        </a:rPr>
                        <a:t> </a:t>
                      </a:r>
                      <a:endParaRPr lang="en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40829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8892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2AF27E2-756D-0CDA-D690-A398A6B109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39775"/>
              </p:ext>
            </p:extLst>
          </p:nvPr>
        </p:nvGraphicFramePr>
        <p:xfrm>
          <a:off x="1208868" y="1356763"/>
          <a:ext cx="15998401" cy="76000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7712">
                  <a:extLst>
                    <a:ext uri="{9D8B030D-6E8A-4147-A177-3AD203B41FA5}">
                      <a16:colId xmlns:a16="http://schemas.microsoft.com/office/drawing/2014/main" val="1952403344"/>
                    </a:ext>
                  </a:extLst>
                </a:gridCol>
                <a:gridCol w="1458936">
                  <a:extLst>
                    <a:ext uri="{9D8B030D-6E8A-4147-A177-3AD203B41FA5}">
                      <a16:colId xmlns:a16="http://schemas.microsoft.com/office/drawing/2014/main" val="1774002214"/>
                    </a:ext>
                  </a:extLst>
                </a:gridCol>
                <a:gridCol w="1458936">
                  <a:extLst>
                    <a:ext uri="{9D8B030D-6E8A-4147-A177-3AD203B41FA5}">
                      <a16:colId xmlns:a16="http://schemas.microsoft.com/office/drawing/2014/main" val="2231755432"/>
                    </a:ext>
                  </a:extLst>
                </a:gridCol>
                <a:gridCol w="2620923">
                  <a:extLst>
                    <a:ext uri="{9D8B030D-6E8A-4147-A177-3AD203B41FA5}">
                      <a16:colId xmlns:a16="http://schemas.microsoft.com/office/drawing/2014/main" val="1035808964"/>
                    </a:ext>
                  </a:extLst>
                </a:gridCol>
                <a:gridCol w="9091894">
                  <a:extLst>
                    <a:ext uri="{9D8B030D-6E8A-4147-A177-3AD203B41FA5}">
                      <a16:colId xmlns:a16="http://schemas.microsoft.com/office/drawing/2014/main" val="3962379392"/>
                    </a:ext>
                  </a:extLst>
                </a:gridCol>
              </a:tblGrid>
              <a:tr h="252086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y-MM" sz="1500">
                          <a:effectLst/>
                        </a:rPr>
                        <a:t>                                               သင်တန်းအမှတ်စဉ်(၃)                                     တတိယနေ့အစီအစဉ်</a:t>
                      </a:r>
                      <a:endParaRPr lang="en-ID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69501" marR="69501" marT="41564" marB="41564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842695"/>
                  </a:ext>
                </a:extLst>
              </a:tr>
              <a:tr h="252086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y-MM" sz="1500">
                          <a:effectLst/>
                        </a:rPr>
                        <a:t>တတိယနေ့ </a:t>
                      </a:r>
                      <a:r>
                        <a:rPr lang="en-US" sz="1500">
                          <a:effectLst/>
                        </a:rPr>
                        <a:t>: </a:t>
                      </a:r>
                      <a:r>
                        <a:rPr lang="my-MM" sz="1500">
                          <a:effectLst/>
                        </a:rPr>
                        <a:t>လူမှုရေးရာ အကျိုးသက်ရောက်မှု</a:t>
                      </a:r>
                      <a:endParaRPr lang="en-ID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69501" marR="69501" marT="41564" marB="41564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5257635"/>
                  </a:ext>
                </a:extLst>
              </a:tr>
              <a:tr h="9237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y-MM" sz="1500" dirty="0">
                          <a:effectLst/>
                        </a:rPr>
                        <a:t>၁၀ မိနစ်</a:t>
                      </a:r>
                      <a:endParaRPr lang="en-ID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69501" marR="695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y-MM" sz="1500" dirty="0">
                          <a:effectLst/>
                        </a:rPr>
                        <a:t>၈</a:t>
                      </a:r>
                      <a:r>
                        <a:rPr lang="en-US" sz="1500" dirty="0">
                          <a:effectLst/>
                        </a:rPr>
                        <a:t>:</a:t>
                      </a:r>
                      <a:r>
                        <a:rPr lang="my-MM" sz="1500" dirty="0">
                          <a:effectLst/>
                        </a:rPr>
                        <a:t>၀၀ - ၈</a:t>
                      </a:r>
                      <a:r>
                        <a:rPr lang="en-US" sz="1500" dirty="0">
                          <a:effectLst/>
                        </a:rPr>
                        <a:t>:</a:t>
                      </a:r>
                      <a:r>
                        <a:rPr lang="my-MM" sz="1500" dirty="0">
                          <a:effectLst/>
                        </a:rPr>
                        <a:t>၁၀</a:t>
                      </a:r>
                      <a:endParaRPr lang="en-ID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69501" marR="695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</a:rPr>
                        <a:t>Liliya </a:t>
                      </a:r>
                      <a:r>
                        <a:rPr lang="my-MM" sz="1500" dirty="0">
                          <a:effectLst/>
                        </a:rPr>
                        <a:t>နှင့်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Stifani</a:t>
                      </a:r>
                      <a:endParaRPr lang="en-ID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69501" marR="695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y-MM" sz="1500" dirty="0">
                          <a:effectLst/>
                        </a:rPr>
                        <a:t>ပဏာမနိဒါန်း</a:t>
                      </a:r>
                      <a:endParaRPr lang="en-ID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69501" marR="695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y-MM" sz="1500" dirty="0">
                          <a:effectLst/>
                        </a:rPr>
                        <a:t>*အထွေထွေကဏ္ဍ*</a:t>
                      </a:r>
                      <a:endParaRPr lang="en-ID" sz="15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y-MM" sz="1500" dirty="0">
                          <a:effectLst/>
                        </a:rPr>
                        <a:t>တက်ရောက်လာသူများအား ပြန်လည်ကြိုဆိုနှုတ်ခွန်းဆက်ခြင်းနှင့် တတိယနေ့ အစီအစဉ်များ ဆွေးနွေးခြင်း။</a:t>
                      </a:r>
                      <a:endParaRPr lang="en-ID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69501" marR="69501" marT="0" marB="0" anchor="ctr"/>
                </a:tc>
                <a:extLst>
                  <a:ext uri="{0D108BD9-81ED-4DB2-BD59-A6C34878D82A}">
                    <a16:rowId xmlns:a16="http://schemas.microsoft.com/office/drawing/2014/main" val="4194853355"/>
                  </a:ext>
                </a:extLst>
              </a:tr>
              <a:tr h="5041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y-MM" sz="1500">
                          <a:effectLst/>
                        </a:rPr>
                        <a:t>၁၅ မိနစ်</a:t>
                      </a:r>
                      <a:endParaRPr lang="en-ID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69501" marR="695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y-MM" sz="1500" dirty="0">
                          <a:effectLst/>
                        </a:rPr>
                        <a:t>၈</a:t>
                      </a:r>
                      <a:r>
                        <a:rPr lang="en-US" sz="1500" dirty="0">
                          <a:effectLst/>
                        </a:rPr>
                        <a:t>:</a:t>
                      </a:r>
                      <a:r>
                        <a:rPr lang="my-MM" sz="1500" dirty="0">
                          <a:effectLst/>
                        </a:rPr>
                        <a:t>၁၀ - ၈</a:t>
                      </a:r>
                      <a:r>
                        <a:rPr lang="en-US" sz="1500" dirty="0">
                          <a:effectLst/>
                        </a:rPr>
                        <a:t>:</a:t>
                      </a:r>
                      <a:r>
                        <a:rPr lang="my-MM" sz="1500" dirty="0">
                          <a:effectLst/>
                        </a:rPr>
                        <a:t>၂၅</a:t>
                      </a:r>
                      <a:endParaRPr lang="en-ID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69501" marR="695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</a:rPr>
                        <a:t>Liliya </a:t>
                      </a:r>
                      <a:r>
                        <a:rPr lang="my-MM" sz="1500" dirty="0">
                          <a:effectLst/>
                        </a:rPr>
                        <a:t>နှင့် </a:t>
                      </a:r>
                      <a:r>
                        <a:rPr lang="en-US" sz="1500" dirty="0" err="1">
                          <a:effectLst/>
                        </a:rPr>
                        <a:t>Stifani</a:t>
                      </a:r>
                      <a:endParaRPr lang="en-ID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69501" marR="695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y-MM" sz="1500" dirty="0">
                          <a:effectLst/>
                        </a:rPr>
                        <a:t>စိတ်ခွန်အားဖြည့်ခြင်း</a:t>
                      </a:r>
                      <a:endParaRPr lang="en-ID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69501" marR="695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y-MM" sz="1500" dirty="0">
                          <a:effectLst/>
                        </a:rPr>
                        <a:t>သင်တန်းသားများ၏ စိတ်ခွန်အားကို ထက်သန်လာစေသည့် လှုပ်ရှားဆောင်ရွက်မှုများ လုပ်ဆောင်ခြင်း။</a:t>
                      </a:r>
                      <a:endParaRPr lang="en-ID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69501" marR="69501" marT="0" marB="0" anchor="ctr"/>
                </a:tc>
                <a:extLst>
                  <a:ext uri="{0D108BD9-81ED-4DB2-BD59-A6C34878D82A}">
                    <a16:rowId xmlns:a16="http://schemas.microsoft.com/office/drawing/2014/main" val="149599780"/>
                  </a:ext>
                </a:extLst>
              </a:tr>
              <a:tr h="9970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y-MM" sz="1500">
                          <a:effectLst/>
                        </a:rPr>
                        <a:t>၃၀ + ၂၀ မိနစ်</a:t>
                      </a:r>
                      <a:endParaRPr lang="en-ID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69501" marR="695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y-MM" sz="1500" dirty="0">
                          <a:effectLst/>
                        </a:rPr>
                        <a:t>၈</a:t>
                      </a:r>
                      <a:r>
                        <a:rPr lang="en-US" sz="1500" dirty="0">
                          <a:effectLst/>
                        </a:rPr>
                        <a:t>:</a:t>
                      </a:r>
                      <a:r>
                        <a:rPr lang="my-MM" sz="1500" dirty="0">
                          <a:effectLst/>
                        </a:rPr>
                        <a:t>၂၅ - ၉</a:t>
                      </a:r>
                      <a:r>
                        <a:rPr lang="en-US" sz="1500" dirty="0">
                          <a:effectLst/>
                        </a:rPr>
                        <a:t>:</a:t>
                      </a:r>
                      <a:r>
                        <a:rPr lang="my-MM" sz="1500" dirty="0">
                          <a:effectLst/>
                        </a:rPr>
                        <a:t>၁၅</a:t>
                      </a:r>
                      <a:endParaRPr lang="en-ID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69501" marR="695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</a:rPr>
                        <a:t>Mrs. </a:t>
                      </a:r>
                      <a:r>
                        <a:rPr lang="en-US" sz="1500" dirty="0" err="1">
                          <a:effectLst/>
                        </a:rPr>
                        <a:t>Ploychatc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hanok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Viriyatho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nphan</a:t>
                      </a:r>
                      <a:endParaRPr lang="en-ID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69501" marR="695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y-MM" sz="1500" dirty="0">
                          <a:effectLst/>
                        </a:rPr>
                        <a:t>ဒေသတွင်းရေးရာ</a:t>
                      </a:r>
                      <a:endParaRPr lang="en-ID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69501" marR="695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y-MM" sz="1500" dirty="0">
                          <a:effectLst/>
                        </a:rPr>
                        <a:t>*အထွေထွေကဏ္ဍ*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y-MM" sz="1500" dirty="0">
                          <a:effectLst/>
                        </a:rPr>
                        <a:t>ထိုင်းနိုင်ငံမှ အကြောင်းအခြင်းအရာ ဇာတ်လမ်းတစ်ရပ်၊ </a:t>
                      </a:r>
                      <a:r>
                        <a:rPr lang="en-US" sz="1500" dirty="0">
                          <a:effectLst/>
                        </a:rPr>
                        <a:t>TOM CASAVA Co., Ltd.</a:t>
                      </a:r>
                      <a:endParaRPr lang="en-ID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69501" marR="69501" marT="0" marB="0" anchor="ctr"/>
                </a:tc>
                <a:extLst>
                  <a:ext uri="{0D108BD9-81ED-4DB2-BD59-A6C34878D82A}">
                    <a16:rowId xmlns:a16="http://schemas.microsoft.com/office/drawing/2014/main" val="3619890001"/>
                  </a:ext>
                </a:extLst>
              </a:tr>
              <a:tr h="252086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y-MM" sz="1500" dirty="0">
                          <a:effectLst/>
                        </a:rPr>
                        <a:t>အားလပ်ချိန် (၁၅ မိနစ်)</a:t>
                      </a:r>
                      <a:endParaRPr lang="en-ID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69501" marR="69501" marT="41564" marB="41564" anchor="ctr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4098425"/>
                  </a:ext>
                </a:extLst>
              </a:tr>
              <a:tr h="10083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y-MM" sz="1500">
                          <a:effectLst/>
                        </a:rPr>
                        <a:t>၉၀ မိနစ်</a:t>
                      </a:r>
                      <a:endParaRPr lang="en-ID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69501" marR="695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y-MM" sz="1500" dirty="0">
                          <a:effectLst/>
                        </a:rPr>
                        <a:t>၉</a:t>
                      </a:r>
                      <a:r>
                        <a:rPr lang="en-US" sz="1500" dirty="0">
                          <a:effectLst/>
                        </a:rPr>
                        <a:t>:</a:t>
                      </a:r>
                      <a:r>
                        <a:rPr lang="my-MM" sz="1500" dirty="0">
                          <a:effectLst/>
                        </a:rPr>
                        <a:t>၃၀ -၁၁</a:t>
                      </a:r>
                      <a:r>
                        <a:rPr lang="en-US" sz="1500" dirty="0">
                          <a:effectLst/>
                        </a:rPr>
                        <a:t>:</a:t>
                      </a:r>
                      <a:r>
                        <a:rPr lang="my-MM" sz="1500" dirty="0">
                          <a:effectLst/>
                        </a:rPr>
                        <a:t>၀၀</a:t>
                      </a:r>
                      <a:endParaRPr lang="en-ID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69501" marR="695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</a:rPr>
                        <a:t>Prof. Nicholas Ind - </a:t>
                      </a:r>
                      <a:r>
                        <a:rPr lang="my-MM" sz="1500" dirty="0">
                          <a:effectLst/>
                        </a:rPr>
                        <a:t>ဧည့်ပို့ချသူ</a:t>
                      </a:r>
                      <a:endParaRPr lang="en-ID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69501" marR="695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y-MM" sz="1500" dirty="0">
                          <a:effectLst/>
                        </a:rPr>
                        <a:t>လူမှုရေးရာ အကျိုးသက်ရောက်မှု</a:t>
                      </a:r>
                      <a:endParaRPr lang="en-ID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69501" marR="695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y-MM" sz="1500" dirty="0">
                          <a:effectLst/>
                        </a:rPr>
                        <a:t>*အထွေထွေကဏ္ဍ*</a:t>
                      </a:r>
                      <a:endParaRPr lang="en-ID" sz="15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y-MM" sz="1500" dirty="0">
                          <a:effectLst/>
                        </a:rPr>
                        <a:t>အပြန်အလှန် ဆွေးနွေး မေးမြန်း ပြောဆိုခြင်းကဏ္ဍ</a:t>
                      </a:r>
                      <a:endParaRPr lang="en-ID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69501" marR="69501" marT="0" marB="0" anchor="ctr"/>
                </a:tc>
                <a:extLst>
                  <a:ext uri="{0D108BD9-81ED-4DB2-BD59-A6C34878D82A}">
                    <a16:rowId xmlns:a16="http://schemas.microsoft.com/office/drawing/2014/main" val="4163721424"/>
                  </a:ext>
                </a:extLst>
              </a:tr>
              <a:tr h="252086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y-MM" sz="1500" dirty="0">
                          <a:effectLst/>
                        </a:rPr>
                        <a:t>အားလပ်ချိန် (၁၅ မိနစ်)</a:t>
                      </a:r>
                      <a:endParaRPr lang="en-ID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69501" marR="69501" marT="41564" marB="41564" anchor="ctr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278218"/>
                  </a:ext>
                </a:extLst>
              </a:tr>
              <a:tr h="10083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y-MM" sz="1500" dirty="0">
                          <a:effectLst/>
                        </a:rPr>
                        <a:t>၃၀ မိနစ်</a:t>
                      </a:r>
                      <a:endParaRPr lang="en-ID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69501" marR="695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y-MM" sz="1500" dirty="0">
                          <a:effectLst/>
                        </a:rPr>
                        <a:t>၁၁</a:t>
                      </a:r>
                      <a:r>
                        <a:rPr lang="en-US" sz="1500" dirty="0">
                          <a:effectLst/>
                        </a:rPr>
                        <a:t>:</a:t>
                      </a:r>
                      <a:r>
                        <a:rPr lang="my-MM" sz="1500" dirty="0">
                          <a:effectLst/>
                        </a:rPr>
                        <a:t>၁၅ - ၁၁</a:t>
                      </a:r>
                      <a:r>
                        <a:rPr lang="en-US" sz="1500" dirty="0">
                          <a:effectLst/>
                        </a:rPr>
                        <a:t>:</a:t>
                      </a:r>
                      <a:r>
                        <a:rPr lang="my-MM" sz="1500" dirty="0">
                          <a:effectLst/>
                        </a:rPr>
                        <a:t>၄၅</a:t>
                      </a:r>
                      <a:endParaRPr lang="en-ID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69501" marR="695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</a:rPr>
                        <a:t>Liliya </a:t>
                      </a:r>
                      <a:r>
                        <a:rPr lang="my-MM" sz="1500" dirty="0">
                          <a:effectLst/>
                        </a:rPr>
                        <a:t>နှင့်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Stifani</a:t>
                      </a:r>
                      <a:endParaRPr lang="en-ID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69501" marR="695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y-MM" sz="1500" dirty="0">
                          <a:effectLst/>
                        </a:rPr>
                        <a:t>လူမှုရေးရာ အကျိုးသက်ရောက်မှု တိုင်းတာခြင်း / အကဲဖြတ်ခြင်း</a:t>
                      </a:r>
                      <a:endParaRPr lang="en-ID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69501" marR="695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y-MM" sz="1500" dirty="0">
                          <a:effectLst/>
                        </a:rPr>
                        <a:t>*အထွေထွေကဏ္ဍ*</a:t>
                      </a:r>
                      <a:endParaRPr lang="en-ID" sz="15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y-MM" sz="1500" dirty="0">
                          <a:effectLst/>
                        </a:rPr>
                        <a:t>အထွေထွေခြုံငုံသုံးသပ်ခြင်းနှင့် အသုံးပြုမည့် </a:t>
                      </a:r>
                      <a:r>
                        <a:rPr lang="en-US" sz="1500" dirty="0">
                          <a:effectLst/>
                        </a:rPr>
                        <a:t>Tool </a:t>
                      </a:r>
                      <a:r>
                        <a:rPr lang="my-MM" sz="1500" dirty="0">
                          <a:effectLst/>
                        </a:rPr>
                        <a:t>အား စမ်းသပ်ခြင်း</a:t>
                      </a:r>
                      <a:endParaRPr lang="en-ID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69501" marR="69501" marT="0" marB="0" anchor="ctr"/>
                </a:tc>
                <a:extLst>
                  <a:ext uri="{0D108BD9-81ED-4DB2-BD59-A6C34878D82A}">
                    <a16:rowId xmlns:a16="http://schemas.microsoft.com/office/drawing/2014/main" val="4099474314"/>
                  </a:ext>
                </a:extLst>
              </a:tr>
              <a:tr h="6862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y-MM" sz="1500">
                          <a:effectLst/>
                        </a:rPr>
                        <a:t>၂၅ + ၃၀</a:t>
                      </a:r>
                      <a:endParaRPr lang="en-ID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69501" marR="695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y-MM" sz="1500" dirty="0">
                          <a:effectLst/>
                        </a:rPr>
                        <a:t>၁၁</a:t>
                      </a:r>
                      <a:r>
                        <a:rPr lang="en-US" sz="1500" dirty="0">
                          <a:effectLst/>
                        </a:rPr>
                        <a:t>:</a:t>
                      </a:r>
                      <a:r>
                        <a:rPr lang="my-MM" sz="1500" dirty="0">
                          <a:effectLst/>
                        </a:rPr>
                        <a:t>၄၅ - ၁၂</a:t>
                      </a:r>
                      <a:r>
                        <a:rPr lang="en-US" sz="1500" dirty="0">
                          <a:effectLst/>
                        </a:rPr>
                        <a:t>:</a:t>
                      </a:r>
                      <a:r>
                        <a:rPr lang="my-MM" sz="1500" dirty="0">
                          <a:effectLst/>
                        </a:rPr>
                        <a:t>၄၀</a:t>
                      </a:r>
                      <a:endParaRPr lang="en-ID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69501" marR="695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</a:rPr>
                        <a:t>Liliya </a:t>
                      </a:r>
                      <a:r>
                        <a:rPr lang="my-MM" sz="1500" dirty="0">
                          <a:effectLst/>
                        </a:rPr>
                        <a:t>နှင့်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Stifani</a:t>
                      </a:r>
                      <a:endParaRPr lang="en-ID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69501" marR="695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y-MM" sz="1500" dirty="0">
                          <a:effectLst/>
                        </a:rPr>
                        <a:t>လေ့ကျင့်ခြင်း</a:t>
                      </a:r>
                      <a:endParaRPr lang="en-ID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69501" marR="695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y-MM" sz="1500" dirty="0">
                          <a:effectLst/>
                        </a:rPr>
                        <a:t>*ဗဟိုခန်းမကြီးနှင့် သီးခြားအခန်းငယ်များတွင် ခွဲပြီး တက်ရောက်ရန်*</a:t>
                      </a:r>
                      <a:endParaRPr lang="en-ID" sz="15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y-MM" sz="1500" dirty="0">
                          <a:effectLst/>
                        </a:rPr>
                        <a:t>သီးသန့်အဖွဲ့များ ခွဲပြီး အသုံးချမည့် </a:t>
                      </a:r>
                      <a:r>
                        <a:rPr lang="en-US" sz="1500" dirty="0">
                          <a:effectLst/>
                        </a:rPr>
                        <a:t>Tool </a:t>
                      </a:r>
                      <a:r>
                        <a:rPr lang="my-MM" sz="1500" dirty="0">
                          <a:effectLst/>
                        </a:rPr>
                        <a:t>ဖြစ်သော “</a:t>
                      </a:r>
                      <a:r>
                        <a:rPr lang="en-US" sz="1500" dirty="0">
                          <a:effectLst/>
                        </a:rPr>
                        <a:t>Mural</a:t>
                      </a:r>
                      <a:r>
                        <a:rPr lang="my-MM" sz="1500" dirty="0">
                          <a:effectLst/>
                        </a:rPr>
                        <a:t>”အား စမ်းသပ်အသုံးပြုခြင်း</a:t>
                      </a:r>
                      <a:endParaRPr lang="en-ID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69501" marR="69501" marT="0" marB="0" anchor="ctr"/>
                </a:tc>
                <a:extLst>
                  <a:ext uri="{0D108BD9-81ED-4DB2-BD59-A6C34878D82A}">
                    <a16:rowId xmlns:a16="http://schemas.microsoft.com/office/drawing/2014/main" val="3620624720"/>
                  </a:ext>
                </a:extLst>
              </a:tr>
              <a:tr h="11612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  <a:endParaRPr lang="en-ID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69501" marR="695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y-MM" sz="1500" dirty="0">
                          <a:effectLst/>
                        </a:rPr>
                        <a:t>၁၂</a:t>
                      </a:r>
                      <a:r>
                        <a:rPr lang="en-US" sz="1500" dirty="0">
                          <a:effectLst/>
                        </a:rPr>
                        <a:t>:</a:t>
                      </a:r>
                      <a:r>
                        <a:rPr lang="my-MM" sz="1500" dirty="0">
                          <a:effectLst/>
                        </a:rPr>
                        <a:t>၄၀ - ၁၃</a:t>
                      </a:r>
                      <a:r>
                        <a:rPr lang="en-US" sz="1500" dirty="0">
                          <a:effectLst/>
                        </a:rPr>
                        <a:t>:</a:t>
                      </a:r>
                      <a:r>
                        <a:rPr lang="my-MM" sz="1500" dirty="0">
                          <a:effectLst/>
                        </a:rPr>
                        <a:t>၀၀</a:t>
                      </a:r>
                      <a:endParaRPr lang="en-ID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69501" marR="69501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y-MM" sz="1500" dirty="0">
                          <a:effectLst/>
                        </a:rPr>
                        <a:t>အဖွဲ့၊ </a:t>
                      </a:r>
                      <a:r>
                        <a:rPr lang="en-US" sz="1500" dirty="0" err="1">
                          <a:effectLst/>
                        </a:rPr>
                        <a:t>BUas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my-MM" sz="1500" dirty="0">
                          <a:effectLst/>
                        </a:rPr>
                        <a:t>နှင့်</a:t>
                      </a:r>
                      <a:r>
                        <a:rPr lang="en-US" sz="1500" dirty="0">
                          <a:effectLst/>
                        </a:rPr>
                        <a:t> Birgit</a:t>
                      </a:r>
                      <a:endParaRPr lang="en-ID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69501" marR="695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y-MM" sz="1500" dirty="0">
                          <a:effectLst/>
                        </a:rPr>
                        <a:t>နိဂုံးချုပ်နှင့် အခမ်းအနား ပိတ်သိမ်းခြင်း</a:t>
                      </a:r>
                      <a:endParaRPr lang="en-ID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69501" marR="695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y-MM" sz="1500" dirty="0">
                          <a:effectLst/>
                        </a:rPr>
                        <a:t>*အထွေထွေကဏ္ဍ*</a:t>
                      </a:r>
                      <a:endParaRPr lang="en-ID" sz="15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y-MM" sz="1500" dirty="0">
                          <a:effectLst/>
                        </a:rPr>
                        <a:t>အဖွဲ့များအားလုံး ဗဟိုခန်းမကြီး၌ ပြန်လည်စုဝေးရန်။ သင်တန်းပို့ချသူများမှ တတိယနေ့တွင် ပြုလုပ်ဆောင်ရွက်ခဲ့သည်များ အကျဉ်းချုံးတင်ပြပြီး သင်တန်းအခမ်းအနားပိတ်သိမ်းခြင်း၊ အခမ်းအနား ကောက်နှုတ်ချက်များ</a:t>
                      </a:r>
                      <a:endParaRPr lang="en-ID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yanmar Text" panose="020B0502040204020203" pitchFamily="34" charset="0"/>
                      </a:endParaRPr>
                    </a:p>
                  </a:txBody>
                  <a:tcPr marL="69501" marR="69501" marT="0" marB="0" anchor="ctr"/>
                </a:tc>
                <a:extLst>
                  <a:ext uri="{0D108BD9-81ED-4DB2-BD59-A6C34878D82A}">
                    <a16:rowId xmlns:a16="http://schemas.microsoft.com/office/drawing/2014/main" val="28188137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9988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8283427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ADCACE5-7CE2-488F-AF07-4514D7AA94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570" y="10"/>
            <a:ext cx="18287998" cy="10286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11403"/>
            <a:ext cx="18287998" cy="4743219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61511-C2DD-4922-9997-C4D989442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5920" y="488325"/>
            <a:ext cx="15087600" cy="536216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my-MM" sz="7800" dirty="0">
                <a:solidFill>
                  <a:srgbClr val="FFFFFF"/>
                </a:solidFill>
              </a:rPr>
              <a:t>ကစားကြပါစို့</a:t>
            </a:r>
            <a:endParaRPr lang="en-US" sz="7800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CEC5A5-699F-481F-907C-81CFC4686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B6F15528-21DE-4FAA-801E-634DDDAF4B2B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9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40907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1389</TotalTime>
  <Words>5466</Words>
  <Application>Microsoft Office PowerPoint</Application>
  <PresentationFormat>Custom</PresentationFormat>
  <Paragraphs>342</Paragraphs>
  <Slides>24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Wingdings</vt:lpstr>
      <vt:lpstr>Cormorant Garamond</vt:lpstr>
      <vt:lpstr>Gill Sans</vt:lpstr>
      <vt:lpstr>Arial</vt:lpstr>
      <vt:lpstr>Bahnschrift</vt:lpstr>
      <vt:lpstr>Assistant Bold</vt:lpstr>
      <vt:lpstr>Rockwell</vt:lpstr>
      <vt:lpstr>Cambria</vt:lpstr>
      <vt:lpstr>Calibri</vt:lpstr>
      <vt:lpstr>Assistant</vt:lpstr>
      <vt:lpstr>Office Theme</vt:lpstr>
      <vt:lpstr>PowerPoint Presentation</vt:lpstr>
      <vt:lpstr>PowerPoint Presentation</vt:lpstr>
      <vt:lpstr>   ဒီမှာဘယ်သူလဲ?</vt:lpstr>
      <vt:lpstr>BUas Team (Breda University of Applied Sciences)</vt:lpstr>
      <vt:lpstr>ဧည့်သည်တော်များ</vt:lpstr>
      <vt:lpstr>PowerPoint Presentation</vt:lpstr>
      <vt:lpstr>PowerPoint Presentation</vt:lpstr>
      <vt:lpstr>PowerPoint Presentation</vt:lpstr>
      <vt:lpstr>ကစားကြပါစို့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နိဂုံးချုပ်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Terzieva, Liliya</dc:creator>
  <cp:lastModifiedBy>ACER</cp:lastModifiedBy>
  <cp:revision>33</cp:revision>
  <dcterms:created xsi:type="dcterms:W3CDTF">2021-02-02T20:41:08Z</dcterms:created>
  <dcterms:modified xsi:type="dcterms:W3CDTF">2022-10-24T13:52:10Z</dcterms:modified>
</cp:coreProperties>
</file>